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85" r:id="rId4"/>
    <p:sldId id="261" r:id="rId5"/>
    <p:sldId id="288" r:id="rId6"/>
    <p:sldId id="262" r:id="rId7"/>
    <p:sldId id="263" r:id="rId8"/>
    <p:sldId id="268" r:id="rId9"/>
    <p:sldId id="264" r:id="rId10"/>
    <p:sldId id="265" r:id="rId11"/>
    <p:sldId id="266" r:id="rId12"/>
    <p:sldId id="267" r:id="rId13"/>
    <p:sldId id="280" r:id="rId14"/>
    <p:sldId id="269" r:id="rId15"/>
    <p:sldId id="270" r:id="rId16"/>
    <p:sldId id="284" r:id="rId17"/>
    <p:sldId id="277" r:id="rId18"/>
    <p:sldId id="272" r:id="rId19"/>
    <p:sldId id="289" r:id="rId20"/>
    <p:sldId id="273" r:id="rId21"/>
    <p:sldId id="290" r:id="rId22"/>
    <p:sldId id="274" r:id="rId23"/>
    <p:sldId id="291" r:id="rId24"/>
    <p:sldId id="276" r:id="rId25"/>
    <p:sldId id="275" r:id="rId26"/>
    <p:sldId id="278" r:id="rId27"/>
    <p:sldId id="282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6" autoAdjust="0"/>
  </p:normalViewPr>
  <p:slideViewPr>
    <p:cSldViewPr>
      <p:cViewPr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12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62ADB-C70F-4F88-A7BC-72A01F9078F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B6F40-87A9-4FD6-A0D7-1036D250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4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2C015-46B7-4DED-82D2-16DCF9D0F1A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D47BB-C9F0-4865-91A2-044D5959A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5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D47BB-C9F0-4865-91A2-044D5959AC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9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AF2B-926C-481E-A7E0-1E95FFB3267A}" type="datetime1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887D-2118-4656-BA5B-851575481D41}" type="datetime1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311A-0C0C-4FFB-ACA7-CDA8CBCCDEA2}" type="datetime1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024E-51DD-4C2D-8A97-7AB1F0AC3155}" type="datetime1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BF8-ACF7-4E11-8FFD-C3AFA1AF5F25}" type="datetime1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12B8-1591-40C5-8FF7-296C3A138E67}" type="datetime1">
              <a:rPr lang="fr-FR" smtClean="0"/>
              <a:t>28/04/2020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087E-3826-4A8E-9DCA-6FBEC5943E00}" type="datetime1">
              <a:rPr lang="fr-FR" smtClean="0"/>
              <a:t>28/04/2020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8B65-0E2E-41D5-83C2-EE5FB650B972}" type="datetime1">
              <a:rPr lang="fr-FR" smtClean="0"/>
              <a:t>28/04/2020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2647-8B55-439D-8AF3-DE40B90C8CE8}" type="datetime1">
              <a:rPr lang="fr-FR" smtClean="0"/>
              <a:t>28/04/2020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AB8B-2620-4E9D-9AFE-D31E19EA7D5C}" type="datetime1">
              <a:rPr lang="fr-FR" smtClean="0"/>
              <a:t>28/04/2020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778B-411D-45C2-88D8-296CA86244D6}" type="datetime1">
              <a:rPr lang="fr-FR" smtClean="0"/>
              <a:t>28/04/2020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DC4CDC-AFA2-4F83-A6CD-D4C744C0A9A4}" type="datetime1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C725101-0A34-4C7B-9940-71B91DE0B38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Genitives in coordinate structures	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Caleb Feltis</a:t>
            </a:r>
          </a:p>
          <a:p>
            <a:r>
              <a:rPr lang="en-US" dirty="0" smtClean="0"/>
              <a:t>University of Minnesota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41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Structures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15) </a:t>
            </a:r>
            <a:r>
              <a:rPr lang="en-US" dirty="0" smtClean="0"/>
              <a:t>Lysander | and Demetrius | and Hermia</a:t>
            </a:r>
            <a:endParaRPr lang="fr-FR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33600"/>
            <a:ext cx="4495800" cy="41148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4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Structures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16) </a:t>
            </a:r>
            <a:r>
              <a:rPr lang="en-US" dirty="0" smtClean="0"/>
              <a:t>Lysander || and Demetrius | and Hermia</a:t>
            </a:r>
            <a:endParaRPr lang="fr-FR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76718"/>
            <a:ext cx="4724400" cy="4191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33800" y="3657600"/>
            <a:ext cx="2895600" cy="2612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2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Structures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17) </a:t>
            </a:r>
            <a:r>
              <a:rPr lang="en-US" dirty="0" smtClean="0"/>
              <a:t>Lysander | and Demetrius || and Hermia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05696"/>
            <a:ext cx="5334000" cy="434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14152" y="3200400"/>
            <a:ext cx="3262648" cy="313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1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Structures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original problem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18)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a. This is John, Tom, and Mary’s table. </a:t>
            </a:r>
            <a:br>
              <a:rPr lang="en-US" dirty="0" smtClean="0"/>
            </a:br>
            <a:r>
              <a:rPr lang="en-US" dirty="0" smtClean="0"/>
              <a:t>	b. This is John and Tom’s | and Mary’s table.</a:t>
            </a:r>
            <a:br>
              <a:rPr lang="en-US" dirty="0" smtClean="0"/>
            </a:br>
            <a:r>
              <a:rPr lang="en-US" dirty="0" smtClean="0"/>
              <a:t>	c. #This is John and Tom | and Mary’s table.</a:t>
            </a:r>
          </a:p>
          <a:p>
            <a:endParaRPr lang="en-US" dirty="0" smtClean="0"/>
          </a:p>
          <a:p>
            <a:r>
              <a:rPr lang="en-US" dirty="0" smtClean="0"/>
              <a:t>This can now be explained relatively straight-forwardly under Wagner’s analysis</a:t>
            </a:r>
          </a:p>
          <a:p>
            <a:r>
              <a:rPr lang="en-US" dirty="0" smtClean="0"/>
              <a:t>We see that the prosodic boundaries are necessarily followed by </a:t>
            </a:r>
            <a:r>
              <a:rPr lang="en-US" i="1" dirty="0" smtClean="0"/>
              <a:t>‘s</a:t>
            </a:r>
            <a:endParaRPr lang="en-US" dirty="0" smtClean="0"/>
          </a:p>
          <a:p>
            <a:r>
              <a:rPr lang="en-US" dirty="0" smtClean="0"/>
              <a:t>I propose that the cycle spell-out requires the oblique genitive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6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Structures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19) </a:t>
            </a:r>
            <a:r>
              <a:rPr lang="en-US" dirty="0" smtClean="0"/>
              <a:t>John, Tom, and Mary’s table</a:t>
            </a:r>
            <a:endParaRPr lang="fr-F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085" y="2041301"/>
            <a:ext cx="6477000" cy="4648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04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Structures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(20) </a:t>
            </a:r>
            <a:r>
              <a:rPr lang="en-US" dirty="0" smtClean="0"/>
              <a:t>John and Tom’s | and Mary’s table</a:t>
            </a:r>
            <a:endParaRPr lang="fr-F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09800"/>
            <a:ext cx="6705600" cy="434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86200"/>
            <a:ext cx="2438400" cy="266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0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original problem</a:t>
            </a:r>
          </a:p>
          <a:p>
            <a:pPr marL="457200" lvl="2"/>
            <a:r>
              <a:rPr lang="en-US" sz="2000" dirty="0"/>
              <a:t>(1)	John and Mary’s table is very big</a:t>
            </a:r>
            <a:r>
              <a:rPr lang="en-US" sz="2000" dirty="0" smtClean="0"/>
              <a:t>.</a:t>
            </a:r>
          </a:p>
          <a:p>
            <a:pPr marL="457200" lvl="2"/>
            <a:r>
              <a:rPr lang="en-US" sz="2000" dirty="0" smtClean="0"/>
              <a:t>(</a:t>
            </a:r>
            <a:r>
              <a:rPr lang="en-US" sz="2000" dirty="0"/>
              <a:t>2)	John’s and Mary’s tables are very big</a:t>
            </a:r>
            <a:r>
              <a:rPr lang="en-US" sz="2000" dirty="0" smtClean="0"/>
              <a:t>.</a:t>
            </a:r>
          </a:p>
          <a:p>
            <a:pPr marL="457200" lvl="2"/>
            <a:r>
              <a:rPr lang="en-US" sz="2000" dirty="0" smtClean="0"/>
              <a:t>(</a:t>
            </a:r>
            <a:r>
              <a:rPr lang="en-US" sz="2000" dirty="0"/>
              <a:t>3)	*/??My and Mary’s tables are very big</a:t>
            </a:r>
            <a:r>
              <a:rPr lang="en-US" sz="2000" dirty="0" smtClean="0"/>
              <a:t>.</a:t>
            </a:r>
          </a:p>
          <a:p>
            <a:pPr marL="457200" lvl="2"/>
            <a:r>
              <a:rPr lang="en-US" sz="2000" dirty="0" smtClean="0"/>
              <a:t>(4)  */??Mine and Mary’s tables are very big.</a:t>
            </a:r>
          </a:p>
          <a:p>
            <a:pPr marL="457200" lvl="2"/>
            <a:r>
              <a:rPr lang="en-US" sz="2000" dirty="0" smtClean="0"/>
              <a:t>(</a:t>
            </a:r>
            <a:r>
              <a:rPr lang="en-US" sz="2000" dirty="0"/>
              <a:t>5</a:t>
            </a:r>
            <a:r>
              <a:rPr lang="en-US" sz="2000" dirty="0" smtClean="0"/>
              <a:t>)</a:t>
            </a:r>
            <a:r>
              <a:rPr lang="en-US" sz="2000" dirty="0"/>
              <a:t>	*/??Your and my tables are very big. </a:t>
            </a:r>
            <a:endParaRPr lang="en-US" sz="2000" dirty="0" smtClean="0"/>
          </a:p>
          <a:p>
            <a:pPr marL="457200" lvl="2"/>
            <a:r>
              <a:rPr lang="en-US" sz="2000" dirty="0" smtClean="0"/>
              <a:t>(</a:t>
            </a:r>
            <a:r>
              <a:rPr lang="en-US" sz="2000" dirty="0"/>
              <a:t>6</a:t>
            </a:r>
            <a:r>
              <a:rPr lang="en-US" sz="2000" dirty="0" smtClean="0"/>
              <a:t>)</a:t>
            </a:r>
            <a:r>
              <a:rPr lang="en-US" sz="2000" dirty="0"/>
              <a:t>	*/??Me and Mary’s table is very </a:t>
            </a:r>
            <a:r>
              <a:rPr lang="en-US" sz="2000" dirty="0" smtClean="0"/>
              <a:t>big.</a:t>
            </a:r>
          </a:p>
          <a:p>
            <a:pPr marL="457200" lvl="2"/>
            <a:r>
              <a:rPr lang="en-US" sz="2000" dirty="0" smtClean="0"/>
              <a:t>(7) His and Mary’s tables are very big.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17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made the following claims</a:t>
            </a:r>
          </a:p>
          <a:p>
            <a:pPr lvl="1"/>
            <a:r>
              <a:rPr lang="en-US" dirty="0" smtClean="0"/>
              <a:t>The pronominal genitive (my, your, his, etc.) is an affix form brought about from non-structural case.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‘s</a:t>
            </a:r>
            <a:r>
              <a:rPr lang="en-US" dirty="0" smtClean="0"/>
              <a:t> genitive has two separate forms:</a:t>
            </a:r>
          </a:p>
          <a:p>
            <a:pPr lvl="2"/>
            <a:r>
              <a:rPr lang="en-US" dirty="0" smtClean="0"/>
              <a:t>A clitic form which agree probes its domain and resolves a DP’s uninterpretable case as +GEN, which is unpronounced</a:t>
            </a:r>
          </a:p>
          <a:p>
            <a:pPr lvl="2"/>
            <a:r>
              <a:rPr lang="en-US" dirty="0" smtClean="0"/>
              <a:t>An affixal form (oblique genitive) brought about by certain structural case realizations (</a:t>
            </a:r>
            <a:r>
              <a:rPr lang="en-US" i="1" dirty="0" smtClean="0"/>
              <a:t>of</a:t>
            </a:r>
            <a:r>
              <a:rPr lang="en-US" dirty="0" smtClean="0"/>
              <a:t>, cycle spell-out boundaries in coordinates) which is pronounced</a:t>
            </a:r>
          </a:p>
          <a:p>
            <a:pPr lvl="1"/>
            <a:r>
              <a:rPr lang="en-US" dirty="0" smtClean="0"/>
              <a:t>Both D heads (</a:t>
            </a:r>
            <a:r>
              <a:rPr lang="en-US" i="1" dirty="0" smtClean="0"/>
              <a:t>‘s</a:t>
            </a:r>
            <a:r>
              <a:rPr lang="en-US" dirty="0" smtClean="0"/>
              <a:t> and the silent) require their spec position to be marked for +GEN</a:t>
            </a:r>
            <a:endParaRPr lang="en-US" dirty="0"/>
          </a:p>
          <a:p>
            <a:r>
              <a:rPr lang="en-US" dirty="0"/>
              <a:t>Using these, an analysis </a:t>
            </a:r>
            <a:r>
              <a:rPr lang="en-US" dirty="0" smtClean="0"/>
              <a:t>for the varying </a:t>
            </a:r>
            <a:r>
              <a:rPr lang="en-US" dirty="0" err="1" smtClean="0"/>
              <a:t>acceptabilities</a:t>
            </a:r>
            <a:r>
              <a:rPr lang="en-US" dirty="0" smtClean="0"/>
              <a:t> is </a:t>
            </a:r>
            <a:r>
              <a:rPr lang="en-US" dirty="0"/>
              <a:t>relatively straight-forward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4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*My</a:t>
            </a:r>
            <a:r>
              <a:rPr lang="fr-FR" dirty="0" smtClean="0"/>
              <a:t> and </a:t>
            </a:r>
            <a:r>
              <a:rPr lang="fr-FR" dirty="0" err="1" smtClean="0"/>
              <a:t>Mary’s</a:t>
            </a:r>
            <a:r>
              <a:rPr lang="fr-FR" dirty="0" smtClean="0"/>
              <a:t> table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(2</a:t>
            </a:r>
            <a:r>
              <a:rPr lang="en-US" dirty="0" smtClean="0"/>
              <a:t>1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7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09293"/>
            <a:ext cx="6553200" cy="4343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47800" y="3886200"/>
            <a:ext cx="13716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54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*My and Mary’s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Ungrammatical because </a:t>
            </a:r>
            <a:r>
              <a:rPr lang="en-US" i="1" dirty="0" smtClean="0"/>
              <a:t>my</a:t>
            </a:r>
            <a:r>
              <a:rPr lang="en-US" dirty="0" smtClean="0"/>
              <a:t> is double marked for case and two different pronunciations</a:t>
            </a:r>
          </a:p>
          <a:p>
            <a:r>
              <a:rPr lang="en-US" i="1" dirty="0" smtClean="0"/>
              <a:t>*My and Mary’s table </a:t>
            </a:r>
            <a:r>
              <a:rPr lang="en-US" dirty="0" smtClean="0"/>
              <a:t>goes through the following derivation</a:t>
            </a:r>
          </a:p>
          <a:p>
            <a:pPr lvl="1"/>
            <a:r>
              <a:rPr lang="en-US" dirty="0" smtClean="0"/>
              <a:t>The coordinate </a:t>
            </a:r>
            <a:r>
              <a:rPr lang="en-US" i="1" dirty="0" smtClean="0"/>
              <a:t>my</a:t>
            </a:r>
            <a:r>
              <a:rPr lang="en-US" dirty="0" smtClean="0"/>
              <a:t> enters. As we want it to be marked for +GEN it has undergoes a spell-out cycle. However, it is further already marked for +GEN from its inherent case, which demands it be pronounced like [</a:t>
            </a:r>
            <a:r>
              <a:rPr lang="en-US" dirty="0" err="1" smtClean="0"/>
              <a:t>maɪ</a:t>
            </a:r>
            <a:r>
              <a:rPr lang="en-US" dirty="0" smtClean="0"/>
              <a:t>]</a:t>
            </a:r>
          </a:p>
          <a:p>
            <a:pPr lvl="1"/>
            <a:r>
              <a:rPr lang="en-US" i="1" dirty="0" smtClean="0"/>
              <a:t>My </a:t>
            </a:r>
            <a:r>
              <a:rPr lang="en-US" dirty="0" smtClean="0"/>
              <a:t>is coordinated with </a:t>
            </a:r>
            <a:r>
              <a:rPr lang="en-US" i="1" dirty="0" smtClean="0"/>
              <a:t>Mary</a:t>
            </a:r>
            <a:r>
              <a:rPr lang="en-US" dirty="0" smtClean="0"/>
              <a:t> and the </a:t>
            </a:r>
            <a:r>
              <a:rPr lang="en-US" dirty="0" err="1" smtClean="0"/>
              <a:t>CoordP</a:t>
            </a:r>
            <a:r>
              <a:rPr lang="en-US" dirty="0" smtClean="0"/>
              <a:t> is complete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CoordP</a:t>
            </a:r>
            <a:r>
              <a:rPr lang="en-US" dirty="0" smtClean="0"/>
              <a:t> </a:t>
            </a:r>
            <a:r>
              <a:rPr lang="en-US" dirty="0" err="1" smtClean="0"/>
              <a:t>recieves</a:t>
            </a:r>
            <a:r>
              <a:rPr lang="en-US" dirty="0" smtClean="0"/>
              <a:t> +GEN from the D head </a:t>
            </a:r>
            <a:r>
              <a:rPr lang="en-US" i="1" dirty="0" smtClean="0"/>
              <a:t>‘s</a:t>
            </a:r>
            <a:endParaRPr lang="en-US" dirty="0" smtClean="0"/>
          </a:p>
          <a:p>
            <a:pPr lvl="1"/>
            <a:r>
              <a:rPr lang="en-US" dirty="0" smtClean="0"/>
              <a:t>This +GEN distributes itself to all spell-out boundaries and assigns them the oblique genitive</a:t>
            </a:r>
          </a:p>
          <a:p>
            <a:pPr lvl="1"/>
            <a:r>
              <a:rPr lang="en-US" i="1" dirty="0" smtClean="0"/>
              <a:t>My</a:t>
            </a:r>
            <a:r>
              <a:rPr lang="en-US" dirty="0" smtClean="0"/>
              <a:t> is assigned the oblique genitive, which demands it be pronounced like [</a:t>
            </a:r>
            <a:r>
              <a:rPr lang="en-US" dirty="0" err="1" smtClean="0"/>
              <a:t>maɪn</a:t>
            </a:r>
            <a:r>
              <a:rPr lang="en-US" dirty="0" smtClean="0"/>
              <a:t>]</a:t>
            </a:r>
          </a:p>
          <a:p>
            <a:pPr lvl="1"/>
            <a:r>
              <a:rPr lang="en-US" i="1" dirty="0" smtClean="0"/>
              <a:t>My</a:t>
            </a:r>
            <a:r>
              <a:rPr lang="en-US" dirty="0" smtClean="0"/>
              <a:t> cannot be pronounced like [</a:t>
            </a:r>
            <a:r>
              <a:rPr lang="en-US" dirty="0" err="1" smtClean="0"/>
              <a:t>maɪ</a:t>
            </a:r>
            <a:r>
              <a:rPr lang="en-US" dirty="0" smtClean="0"/>
              <a:t>] and [</a:t>
            </a:r>
            <a:r>
              <a:rPr lang="en-US" dirty="0" err="1" smtClean="0"/>
              <a:t>maɪn</a:t>
            </a:r>
            <a:r>
              <a:rPr lang="en-US" dirty="0" smtClean="0"/>
              <a:t>]</a:t>
            </a:r>
            <a:r>
              <a:rPr lang="en-US" i="1" dirty="0" smtClean="0"/>
              <a:t> </a:t>
            </a:r>
            <a:r>
              <a:rPr lang="en-US" dirty="0" smtClean="0"/>
              <a:t>simultaneously and the phrase is ungrammatical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71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</a:p>
          <a:p>
            <a:pPr lvl="1"/>
            <a:r>
              <a:rPr lang="en-US" dirty="0" smtClean="0"/>
              <a:t>(1)	John </a:t>
            </a:r>
            <a:r>
              <a:rPr lang="en-US" dirty="0"/>
              <a:t>and Mary’s table is very big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(2)	John’s </a:t>
            </a:r>
            <a:r>
              <a:rPr lang="en-US" dirty="0"/>
              <a:t>and Mary’s tables are very big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3)	*/??My and Mary’s tables are very big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(4)  */??Mine and Mary’s tables are very big.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5)	</a:t>
            </a:r>
            <a:r>
              <a:rPr lang="en-US" dirty="0" smtClean="0"/>
              <a:t>*/??Me </a:t>
            </a:r>
            <a:r>
              <a:rPr lang="en-US" dirty="0"/>
              <a:t>and Mary’s table is very big.</a:t>
            </a:r>
            <a:r>
              <a:rPr lang="en-US" baseline="30000" dirty="0"/>
              <a:t> </a:t>
            </a:r>
            <a:endParaRPr lang="en-US" baseline="30000" dirty="0" smtClean="0"/>
          </a:p>
          <a:p>
            <a:pPr lvl="1"/>
            <a:r>
              <a:rPr lang="en-US" dirty="0" smtClean="0"/>
              <a:t>(6)</a:t>
            </a:r>
            <a:r>
              <a:rPr lang="en-US" dirty="0"/>
              <a:t>	*/??Your and my tables are very big. </a:t>
            </a:r>
          </a:p>
          <a:p>
            <a:r>
              <a:rPr lang="en-US" dirty="0" smtClean="0"/>
              <a:t>R-expressions are fine in coordinate genitive structures, but pronouns show a resistance</a:t>
            </a:r>
          </a:p>
          <a:p>
            <a:r>
              <a:rPr lang="en-US" dirty="0" smtClean="0"/>
              <a:t>To complicate the problem further, the unexpected acceptability of</a:t>
            </a:r>
          </a:p>
          <a:p>
            <a:pPr lvl="1"/>
            <a:r>
              <a:rPr lang="en-US" dirty="0" smtClean="0"/>
              <a:t>(7) His and Mary’s tables are very big.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34835"/>
              </p:ext>
            </p:extLst>
          </p:nvPr>
        </p:nvGraphicFramePr>
        <p:xfrm>
          <a:off x="6400800" y="1905000"/>
          <a:ext cx="2133600" cy="190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00"/>
                <a:gridCol w="711200"/>
                <a:gridCol w="711200"/>
              </a:tblGrid>
              <a:tr h="7408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R-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Exp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</a:tr>
              <a:tr h="740833">
                <a:tc>
                  <a:txBody>
                    <a:bodyPr/>
                    <a:lstStyle/>
                    <a:p>
                      <a:r>
                        <a:rPr lang="en-US" dirty="0" smtClean="0"/>
                        <a:t>R-</a:t>
                      </a:r>
                    </a:p>
                    <a:p>
                      <a:r>
                        <a:rPr lang="en-US" dirty="0" err="1" smtClean="0"/>
                        <a:t>Exp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423333"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4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*My and your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(22)</a:t>
            </a:r>
            <a:endParaRPr lang="fr-FR" dirty="0"/>
          </a:p>
        </p:txBody>
      </p:sp>
      <p:pic>
        <p:nvPicPr>
          <p:cNvPr id="6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57400"/>
            <a:ext cx="4800600" cy="4038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20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057400" y="3886200"/>
            <a:ext cx="12954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5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*My and your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Ungrammatical because </a:t>
            </a:r>
            <a:r>
              <a:rPr lang="en-US" dirty="0" err="1" smtClean="0"/>
              <a:t>CoordP</a:t>
            </a:r>
            <a:r>
              <a:rPr lang="en-US" dirty="0" smtClean="0"/>
              <a:t> is not marked +GEN</a:t>
            </a:r>
          </a:p>
          <a:p>
            <a:r>
              <a:rPr lang="en-US" i="1" dirty="0" smtClean="0"/>
              <a:t>*My and your table </a:t>
            </a:r>
            <a:r>
              <a:rPr lang="en-US" dirty="0" smtClean="0"/>
              <a:t>goes through the following derivation</a:t>
            </a:r>
          </a:p>
          <a:p>
            <a:pPr lvl="1"/>
            <a:r>
              <a:rPr lang="en-US" dirty="0"/>
              <a:t>The coordinate </a:t>
            </a:r>
            <a:r>
              <a:rPr lang="en-US" i="1" dirty="0"/>
              <a:t>my</a:t>
            </a:r>
            <a:r>
              <a:rPr lang="en-US" dirty="0"/>
              <a:t> enters. As we want it to be marked for +GEN it </a:t>
            </a:r>
            <a:r>
              <a:rPr lang="en-US" dirty="0" smtClean="0"/>
              <a:t>undergoes </a:t>
            </a:r>
            <a:r>
              <a:rPr lang="en-US" dirty="0"/>
              <a:t>a spell-out cycle. However, it is further already marked for +GEN from its inherent case, which demands it be pronounced like [</a:t>
            </a:r>
            <a:r>
              <a:rPr lang="en-US" dirty="0" err="1"/>
              <a:t>maɪ</a:t>
            </a:r>
            <a:r>
              <a:rPr lang="en-US" dirty="0"/>
              <a:t>]</a:t>
            </a:r>
          </a:p>
          <a:p>
            <a:pPr lvl="1"/>
            <a:r>
              <a:rPr lang="en-US" i="1" dirty="0" smtClean="0"/>
              <a:t>My</a:t>
            </a:r>
            <a:r>
              <a:rPr lang="en-US" dirty="0" smtClean="0"/>
              <a:t> is coordinated with </a:t>
            </a:r>
            <a:r>
              <a:rPr lang="en-US" i="1" dirty="0" smtClean="0"/>
              <a:t>your</a:t>
            </a:r>
            <a:r>
              <a:rPr lang="en-US" dirty="0" smtClean="0"/>
              <a:t> which is also already marked for +GEN from its inherent case and the </a:t>
            </a:r>
            <a:r>
              <a:rPr lang="en-US" dirty="0" err="1" smtClean="0"/>
              <a:t>CoordP</a:t>
            </a:r>
            <a:r>
              <a:rPr lang="en-US" dirty="0" smtClean="0"/>
              <a:t> is complete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CoordP</a:t>
            </a:r>
            <a:r>
              <a:rPr lang="en-US" dirty="0" smtClean="0"/>
              <a:t> occupies the null D head’s spec position, which must be occupied by something marked for +GEN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CoordP</a:t>
            </a:r>
            <a:r>
              <a:rPr lang="en-US" dirty="0" smtClean="0"/>
              <a:t> is not marked for +GEN and the phrase is ungrammatical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0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*Me and </a:t>
            </a:r>
            <a:r>
              <a:rPr lang="fr-FR" dirty="0" err="1" smtClean="0"/>
              <a:t>Mary’s</a:t>
            </a:r>
            <a:r>
              <a:rPr lang="fr-FR" dirty="0" smtClean="0"/>
              <a:t> table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(23)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22</a:t>
            </a:fld>
            <a:endParaRPr lang="fr-FR"/>
          </a:p>
        </p:txBody>
      </p:sp>
      <p:sp>
        <p:nvSpPr>
          <p:cNvPr id="3" name="AutoShape 2" descr="data:image/png;base64,%20iVBORw0KGgoAAAANSUhEUgAAAfUAAAGkEAYAAAEPDVCWAAAABGdBTUEAALGP%0AC/xhBQAAAAFzUkdCAK7OHOkAAAAgY0hSTQAAeiYAAICEAAD6AAAAgOgAAHUw%0AAADqYAAAOpgAABdwnLpRPAAAAAZiS0dE////////CVj33AAAAAlwSFlzAAAA%0ASAAAAEgARslrPgAAgABJREFUeNrs3WdAFFf7NvCLjqAodo0iiqLYjbF3QcUQ%0Ae6+JFaLYwdiiiRpLML4qxG4S9bFE7GhsgDXBrth7wYaKgoVe5v2wOc/kz2af%0ApSzMluv3BXZ2yj1n5sw9Z8pZM+lvIJNirnQApAxueBPFDW+iTHbDp6SkpKSk%0AAHFxcXFxcYCZmZmZmZnSUeUfk93w1tbW1tbW8mdTO8U141m9aTLZGm/qTGbD%0A7+q4q+Oujrobz+BJRubojqM7ju4wnPkqxWBz/CXpknRJAuqZ1TOrp+DZuL7E%0AkV16f6i/3+x+s/vN1IfrS0FrikNT3HpD6UOO8GLoi6Evhiodhemsp8Ee6il3%0A9P5QT3lDsQ2f3Uuk4tIq6YbON/yIESNGjBihvmH37du3b98+oGvXrl27dlWf%0AztSulSuNOd5EMcebKL3b8K7jXMe5jlM6CuPHQ30ee/HmxZsXb4AyxcoUK1NM%0A6WhkeV7jva94X/G+ovRq5r8Kbyu8rfA2+xt8SdMlTZc0zYcAdX1FaO3atWvX%0Ars37K0/N5zSf03xO3i9HKX8O+nPQn4Pybv5Gc6g/UuBIgSMFgHaJ7RLbJSod%0Ajf4zmg1P2aN3Z/WUP3K94R89evTo0aP8C9jZ2dnZ2Tn706Wnp6enp+dfnHkl%0AICAgICBABzPK7UnC0KFDhw7Nx9uMz549e/bsmfrwsLCwsLCw/IvD0DHHmyjm%0AeBOV6w2vb3fVFuxcsHPBTqWjMAC5zRW6mQtl1eDFgxcPXpz7+eQ6x4san7u5%0AUGYZnhmeGZ6A+UHzg+YHdT9/g8vxR9sfbX+0vdJR5J3IWZGzImfl3QYXDKbG%0A88jy70pUKFGhRAXg9ePXj18/zvp0bM6ZKIM71JNuqG344ODg4ODgnM9QHJJX%0ArFixYsUKIDY2NjY2Fjh9+vTp06d1vwI5bU7q7NKnlri0xefh4eHh4QEUK1as%0AWLEcPKihunIKhIaGhoaGZmNCTaf7qoLR3Bx4/fr169evNX9vaWlpaWmZ8+bG%0A8OHDhw8frt5cDAkJCQkJkaQuXbp06dIl75uTYv5ifcXnPn369OnTJ+vTx8TE%0AxMTEqH/v7u7u7u6e+/U4cuTIkSNHsj4+c7yJYo43UdzwJoob3kRxw5sobngT%0AxQ1vorjhTRQ3vIky2g3fu3fv3r17Kx1F1llZWVlZWeXf8vR2wycnJycnJ+d8%0A+qJFixYtWhSIjo6Ojo4GbGxsbGxsAB8fHx8fH3k8fXl0LC0tLS0tDdiwYcOG%0ADRu0jx8REREREaE+PKvT86EpPRMYGBgYGJj3y+G1ehOlt4d6ylus8SaKNd5E%0AccObKG54E2WyGz6/X+/WNya74efMmTNnzhylo1AOz+pNlMnWeFNnMht+aael%0AnZZ2yvn3Rkfpa9O6NnXf1H1T9+nv/PSFwW74IQWGFBhSwHSXn1t6v+Hbd2zf%0AsX1HpaMwvnj1ZsO7+bv5u/krHYXprB+bcybKZM7q6f/K9YbP/Dp0Vmn73Xbx%0A2rDqLVN5eObx69WrV69ePQVLMJvru3jx4sWLFwPm5ubm5kpWu9zmCk2vQ2t6%0AzVlQ7Sia5/vgwYMHDx6oTy8+t2nTpk2bNpLUsWPHjh0N4GRK2/rmN+Z4E8Uc%0Ab6IU2/Dbk7YnbU9SevXzj/ipEuHa3Gtzr81VMKD8yindu3Tv0r1L1scPSAxI%0ADEjM17SniKkdpnaY2iH/l2swOX663XS76XbADwk/JPyQoHQ0hs9gNry+09ef%0AGdMk1zneoYhDEYciSq+GcnL6M2NZVTO8ZnjNcN3PlzXeRLE5Z6JyvOFTUlJS%0AUlK0X3o1VpkvwepajRo1atSoAQQFBQUFBel+/jne8NbW1tbW1vLn/E4Y4eHh%0A4eH/kvsWLVq0aNGivOtCNbOJEydOnDhR9/Nt0aJFixYt5Ne9dY053kQxx5so%0Ag9/wA+YMmDPAhF+MyCmDPdTHR8RHxEcA9k3sm9g3UToa3cvrX+Qw2BqvbYNH%0Az4meE23ARwJNG3zftX3X9l3L/fwNtsZneQX5Wzb/ymBrfFaJDa7vP0Q4JnRM%0A6Jjs/MJELhl9jad/Z/Q1nv7dfzd83bp169atC2RkZGRkZGifMCkpKSkpCdi1%0Aa9euXbtyH0hOn9bVJrc/9pN5fQXVb+OoLyezxMTExMTErC8nqz+SJC4Z55i2%0AJzW0/eiO6JDv2rVr165dk6Tffvvtt99+k7+PioqKioqSP2taak6f1tVGVz/2%0Ak5mqp0z15QhXr169evWq7paXmXhqV3XpPPvTM8ebKOZ4E8UNb6K44U0UN7yJ%0A4oY3UdzwJoob3kRxw5sog9vwt27dunXrVtbHN5anf3X9Y0V6u+E1/djOuXPn%0Azp07p316CwsLCwsL9eFiR3j16tWrV6+UXsusEz9WlPlHmlJTU1NTU7M/P5O9%0AZOvi4uLi4gLcv3///v37SkeT/0x2w5s6vT3UU95ijScyITzSE5kQVngiE8IK%0AT2RCWOFNlLhfIZ7NT09PT09PN54bWvTveNGOyIQwwxOZEFZ4E7Hp8qbLmy4D%0AayLXRK6JlIeLz+J7Mm48pTdQB1sebHmwJXDR6qLVRStgWti0sGlheb/cee7z%0A3Oe5A5+mfpr6aSrgecLzhOcJpUuDsooVXk+cXnV61elVwOYCmwtsLgAsG7xs%0A8LLBSkeVe2M3jN0wdgPQP7F/Yv9EoLF3Y+/G3kpHZbpY4fPIjYc3Ht54CMws%0ANLPQzELA9uLbi28vrnRU+q9nTM+YnjHA7A+zP8z+AFSvWL1i9YpKR2U8WOGz%0A6InjE8cnjkDvor2L9i4KRNyPuB9hgm9f6JsmLk1cmrgA295ue7vtLVA+tnxs%0AeR12lWZsWOGJTAiv0hOZEFZ4IhOiNxVe0yOd/fv379+//z8CNjc3NzfXPHzf%0Avn379u2Th3fv3r179+7qy9H0SGnmrjOePn369OlT+W9m06ZNmzZtGqDqXVn9%0AFxfHjx8/fvx4+XPz5s2bN2+uPp9mzZo1a9ZM6a1gPDR15x0cHBwcHKx0dMph%0AGz4T0RdOyZIlS5YsmX/LtbW1tbW1Ve8Hn0iXWOGJTIjenNIrJSIyIjIiEkAU%0AohDFt8WMTYW3Fd5WeAu8in8V/ype6WiUZzIZPrc/L5neOL1xemPgkdcjr0de%0AgMu3Lt+6fKv0WlFmL968ePPiDVCmWJliZbLwE2Om9rOjRlPh3xZ+W/htYcC6%0Aj3Uf6z5AwdUFVxdcnX/LN7UdR2kicz8u+rjo46I6nPFETMREAIuxGIuVXkvd%0AM7gKb2gV6/nY52OfjwWKWRezLmYN2CyyWWSzSOmoDE92M7euGdp+p3E99K3C%0AS3ulvdJe4Nq6a+uurQNq7am1p9YepaPKO8ayI+lKnmXuPPKhzYc2H9oAhY4W%0AOlroqNLRaKd3FZ6I8o7JX6UnMiWs8EQmRPEKb6q9px47duzYsWNZH16zZs2a%0ANWtqH89QGPqjr19//fXXX38NWFpaWlpaAkFBQUFBQerjubq6urq6Kh2tjG14%0AIhOieIYnovyjeIU39lP37BLlwXIxLGNCx4SOCQVmfTfru1nfKR3N/yApTD+i%0AUE54u/B24e20j/di9ovZL2YrHS1ldnnm5ZmXZ6oPX/169evVr5WOTp3ibXg+%0AeEKGJMMzwzPDEzA/aH7Q/KDS0WSf4qf0piI+Ij4iPkL3812wc8HOBTuVXjvj%0AJxJTbit68zLNyzQvo+CKKH2KoR9R6F7/2f1n91fgFNxYy9PYnGl0ptGZRvm/%0AXMVP6Yko//CUnsiEsMITmRCNFf7nn3/++eefgaFDhw4dOlQe/sUXX3zxxRfq%0A43fo0KFDhw7yZ9HLa5cuXbp06SIPT05OTk5OVh9v7ty5c+fOBeLj4+Pj44GC%0ABQsWLFgQSE1NTU1NlcfXdH/aw8PDw8ND84qKRyCzKr970c2tzOvv7+/v7++v%0APp6uHvW8e/fu3bt31Ydn3r6Z169v3759+/ZVHy56/c08nabyuXjx4sWLF9W/%0AT0lJSUlJ0d9yE8SjxRkZGRkZGfLw0NDQ0NBQ3S0nM5Npw8fExMTExADFixcv%0AXpy/8UYmymQqPBGxDU9kUljhiUwIKzyRCWGFJzIhrPBEJoQVnsiEsMITmRBW%0AeCITwgqfQ+fOnTt37pz68NevX79+/Vp9eGBgYGBgYO6X6+Pj4+PjAzx//vz5%0A8+dAkSJFihQpovkRVF9fX19fX/XvxefMj3aaOl096qxpPpr2m7S0tLS0NPXh%0AV65cuXLlivwIeq7j4pN2pi0pKSkpKQmwtbW1tbVVOhr9I7qfFgdOQ8cKT2RC%0AeEpPZEKY4YlMADM7kQlgRScyAazoRCaAFZ3IBLCiE5kAVnQiE8CKTmQCWNGN%0AXOZnsq2tra2treXPoptlPk1h3FjRTYym/tZ37ty5cyd/TNJosaKbmBkzZsyY%0AMUN9eI8ePXr06KF0dJRX+AgskQlgRicyAazoRCaAFZ3IBLCimwhNXR/pqmsl%0A0m+s6EbmvxX3Hu7hnjxc0yVXteF/T8cDgHFhRTdQ/62IjdEYjeXh/624lVEZ%0AlXMw47+nUzsA/L0cHgAME2+v6bn/9ubqkOGQ4QCYvTN7Z/ZO6ahkUmGpsFQY%0AMH9v/t78PZ+w01fM6HpCVOj0IelD0ofIw0XF0bcK/t+4/44rcwUX68EzAP3A%0AjJ7PxI6fUiulVkotwOqK1RWrK0pHlX9Sa6fWTq0NWF+1vmp9lWcA+YUZPY+I%0ACp00OWly0mR5uNixTa2CC2K9M1dwUU48A8gbzOi5JHbMj40/Nv7YGLCPsI+w%0Aj1A6KuMR3yS+SXwToODpgqcLnuYZQE6xomeR/WL7xfaLgecvn798/hIovLDw%0AwsILlY7KdL375t03774BypYqW6psKSB+YvzE+IlKR6W/WNEz+aTdJ+0+aQdc%0AeXXl1ZVXQLHIYpHFIpWOirLqTZ03dd7UAWqXrF2ydkng2ZFnR54dUToq5bGi%0AE5kAXowjMgGs6EQmgBWdyASwohOZAL2p6M7Ozs7Ozvm3PE29nxYrVqxYsWLy%0A59atW7du3Vr+HBISEhISon2+mWV+EER8TkxMTExMzL/1NhWZt0Pm7Wpq9Kai%0AP3r06NGjR+rDjx07duzYsawPr1mzZs2aNbWPJ2Tu/fTNmzdv3rwBnj59+vTp%0AU+D48ePHjx+XP3fu3Llz587y+MOHDx8+fLj8OSwsLCwsTL1iiwPKxYsXL168%0AKA8vUKBAgQIFNPfOSroxdOjQoUOHKh2FcvSmoj9//vz58+fqwzMyMjIyMrI+%0A/Kuvvvrqq6/kz7a2tra2tpqXq6n303LlypUrV079s42NjY2NjTx87dq1a9eu%0AlT+7u7u7u7trfoIrc7/qwocPHz58+ABs2LBhw4YN+VbsJmPRokWLFi1SOgoF%0ASfR/tG3btm3btsotPzAwMDAwUOlSIGOjNxldX4hTbyJjwifjiEwAMzqRCTD5%0Aiv7fq+NRiEIUEBEZERnBl1iMxos3L968eAM4SA6Sgwmft5pcRXcd5zrOdZz8%0A+b8NFyc4wQloUqdJnSZ1gO1J25O2JykdLWWXqNhCmWJlipUpBrw3e2/23gzw%0A/NHzR88flY4y/xl9G/3+nPtz7s8BnPc773feD1ictjhtcTr78xGZ37hLy3BV%0AeFvhbYW3wOOij4s+Lqp9/OTVyauTVwM2I21G2oxUOvp8oPRl/7wSkBiQGJCY%0Ad/Pv3qV7l+5dlF5Lcnrj9MbpTe7ns7/d/nb72ym9NnnHaDK6Uhn348iPIz+O%0ABFJ+T/k95Xeg6Lui74rqYW+txkacootTc10x1jM3g22jT7ebbjfdTv6s1IYp%0AuLrg6oKr5QrufcX7ircJdvqY1zS1vXVN7Ef/afqfpv9pqvRa647BZPRkv2S/%0AZD/gTcqblDcpQNllZZeVXaZ0VNoZa4bIL9lte+eVdCldSpcACzMLMwsD7KVW%0A7zN6i7kt5raYC9gssllks8hwKriQuYKvW7du3bp1Skel//Slgguigg8dNnTY%0A0GFKR5N9epfRTSUDXu1ytcvVLkDNYTWH1RwGmHU262zWOffzNXR51fbWNUPb%0ATxXP6EcKHClwpID82VAKLrdq7am1p9YeuYI7FHEo4lBE6ajyX361vXVN7KeP%0A/nj0x6M/lI5GO73L6ESke4pndCLKe6zoRCaAFZ3IBLCiE5mAfKvomTtLzNx3%0AmqZeWQ3VihUrVqxYIX+OjY2NjY3V/XJEuc6cOXPmzJlKr3XWGWovrXFxcXFx%0AceqdTYaGhoaGhqrv502bNm3aVA+esFMso2vq9TRzr6yGatSoUaNGjZI/Ozo6%0AOjo6Av379+/fv7883Nzc3NzcXPPwffv27du3Tx7evXv37t27qy9v9uzZs2fP%0AVnqtc87QemnN3CloZi9fvnz58qX6fqAUxSr6jBkzZsyYoT5cU6+shsbS0tLS%0A0lJ9uL29vb29vfxZnMFoGp6Zpt5vDZ2h9dIqDsSZewUWSpUqVapUKWDgwIED%0ABw5UOlreRycyCbwYR2QCWNGJTAArOpEJYEUnRcUhDnFKB6EDyW+T3ya/VToK%0AzVjR9UR8RHxEfIT8OXpO9JzoOUpHRdqI++Y2RW2K2hRVv4+uL1jRFXa0/dH2%0AR9sD9k3sm9g3kYeX/rb0t6W/BRbsXLBzgRE8V2BsImdFzoqcpX4bVHyO94z3%0AjPdUOsp/ULp3SlPVf3b/2f1nZ318Y91asVKsFKt0EHnBW/KWvJUOQsb76Pks%0Atz2TGFrPJtqINnoRFEERpYPJgjGhY0LHhAKBHoEegR7ax9eX7cVT93yiqw0u%0Apucpff7KbgUXxPZ6NfHVxFcTFVwBpU8pjF12T9Gz68XsF7Nf5OH885rRnrrr%0AGVb0PBLeLrxduBH/8oeu6HtFvzzz8szLM3U3P6XSK9voOiZuk2W+ik7/Tl/b%0A6Hndtr5X6l6pe6WAyi8rv6z8Mu/Xh210HVO6gvP+e+5keGZ4Znjm/cWz/Krg%0AAjM6kQlgRicyAazoRCaAFZ3IBLCiE5kAtYqenJycnJwMbNy4cePGjUDt2rVr%0A166tuwXWqVOnTp068uf09PT09HT18TS9BeTs7Ozs7Kx9/OfPnz9//hwoWrRo%0A0aI5+DVOTcvRN6JXUmHx4sWLFy/WXC553Stp5u2rSeZeX2NiYmJiYtTXR9N6%0AZFavXr169eoZTrnVqFGjRo0a8uegoKCgoCDdzT8ztYouOrs7ffr06dOngbFj%0Ax44dO1a9N9LMBfHx48ePHz/Kw58+ffr06VPg+vXr169fl8dzcHBwcHCQP4vx%0AxF9B3Ato3Lhx48aN5eGPHj169OiR+orcvHnz5s2b8ueyZcuWLVsWePv27du3%0AOXhPWNNyjh07duzYsawPr1mzZs2aNbWPpysTJ06cOHEiEBwcHBwcLA/XVa+k%0AFStWrFixoubvM29fITo6Ojo6Wv785s2bN2/eANOmTZs2bRowZcqUKVOmyN+L%0A/Wj8+PHjx4+Xhzdv3rx58+bq87ezs7Ozs9PfcsusZcuWLVu21NyJqM5l9cma%0AkJCQkJAQzU/4vH79+vXr19qf/PHy8vLy8pI/p6ampqamyp+HDRs2bNgw+fOC%0ABQsWLFggf3727NmzZ8/U51u4cOHChQvr7kkiTcsJCwsLCwvL+vCAgICAgAD5%0Ac0REREREhO7iVPUXr/n77G3l3Mu8fYXt27dv375d/vzgwYMHDx6ox6lpfTKv%0AR5s2bdq0aSN/7tixY8eOHQ2n3Ly9vb29//F226ZNmzZt2pR3y8v3++i2tra2%0AtrZAUlJSUlJS3i+vVatWrVq1Ao4fP378+PH8WkvTld/bV+nlGgo+MENkAnjV%0AncgEsKITmQBWdB3Rt04BjaV31fyW39sxv7YTKzqRCWBFJzIBrOhEJoAVncgE%0AsKITmQBWdCITwIpOZAJY0YlMACs6kQngSy1EJoAZncgEsKITmQBWdCITwIpO%0AZAJY0fOJj4+Pj49PzqcXvZZOmjRp0qRJ8nB9ez2WskbTdsur7cmKnkO+vr6+%0Avr7qG+aLL7744osv8m6DiW6RBU33TM6dO3fu3Dn5c0ZGRkZGhvp4ordcyh9i%0Av8kscy+2I0aMGDFihNw7cm73J1b0LBLdYAtpaWlpaWnq4+V154Tr169fv349%0A4O/v7+/vr/696Jc/c3zm5ubm5v/Y2sOHDx8+fLjc/z3ljazuN5krckpKSkpK%0AClCuXLly5crl/tddeR/dRH366aeffvopcPHixYsXLyodDeU1ZnQT8/nnn3/+%0A+efqp/Zk3JjRiUwAMzqRCWBFJzIBrOhEJoBtdCIiIiPCM3giIiIjwsRORERk%0ARJjYiYiIjAgTOxERkRFhYiciIjIiTOxERERGhImdyAiI3ijFX2tra2tra8DD%0Aw8PDwwP4+PHjx48f1acT/Y5nnt7Nzc3NzQ24d+/evXv3lF47IsoOS6UDICLd%0A0dQrRXp6enp6OmBra2tra6venbm7u7u7uzsQGhoaGhoqD69atWrVqlWByMjI%0AyMhIeXoi0l9M7EQmwMLCwsLCQv59kMzu3Llz584d+XdFGjVq1KhRI+D27du3%0Ab99WOnoiyg4mdiIj4ufn5+fnB3z48OHDhw/Apk2bNm3aBDg7Ozs7O2tu0bu6%0Aurq6ugIBAQEBAQFKrwUR5Qa7lCUiIjIifHiOiIjIiDCxExERGREmdiIT8Nvj%0A3x7/9lh+nU18JiLjw8ROZIC2rdu2bts6OVEv/3X5r8t/BZCGNKSpj/9Vha8q%0AfFVBfnhOfFbz9/RifmL+YnlEpP/48ByRHgi5HnI95DrQuWbnmp1rAj/e+vHW%0Aj7cA/xP+J/xPABiBERihdJT/Yg3WYA0Q0DKgZUBLYHK1ydUmVwP2Xtt7be81%0AoFONTjU61VA6SCITIxGRzh2Zd2TekXnihFmSZi2atWjWIknK2JexL2Of0tEp%0AR6y/KA9RPqK8iCj3mNiJsuBkyMmQkyFyIpp0ZNKRSUckKd0z3TPdU+nojJco%0AX1HeovzF9iAidbwUTybp/MDzA88PBBpsarCpwSbAe6T3SO+RQNC7oHdB7wDL%0ArZZbLbcqHSVlV1rftL5pfQHfwr6FfQsDq1avWr1qNXBuwLkB5wYAn/3ns/98%0A9h+loyTKY0qfWRDpwpVZV2ZdmSW36PoH9A/oHyBJSVFJUUlRSkdH+krsH2J/%0AEfuP2J+IDBFb7KSX7jjdcbrjBFR9UvVJ1SfyQ1hbQ7eGbg0F7ErblbYrrXSU%0AZGoSohOiE6KBvh59Pfp6yA893i5/u/zt8oBrlGuUa5TSUZKpY2KnfPGo0aNG%0AjxoBLp+7fO7yOdDirxZ/tfgLCKkYUjGkIlBoZaGVhVYqHSWRbn3w+eDzwQfo%0A9LDTw04PgZNNTzY92RS4/8f9P+7/ATifcT7jfEbpKMnYMLFTjjw79+zcs3NA%0A7V21d9XeBTgNcxrmNAwInxc+L3we4LjOcZ0j33smypbYYbHDYocBbae1ndZ2%0AGhC1Lmpd1DrgSrcr3a50Az5p8EmDTxooHSXpOyZ2+leV3lZ6W+ktcDrmdMzp%0AGKCka0nXkq5KR0VE//Tqzqs7r+4AjYs3Lt64OHCx6MWiF4sCRVAERZQOjhTD%0AxE5ERGRE2KUsERGREWFiJyIiMiJM7EREREaEiV2D69evX79+HahVq1atWrWA%0AggULFixYEOjRo0ePHj2Uji7rxK9zCXFxcXFxcfJw8dfNzc3NzQ24d+/evXv3%0A1OczYsSIESNGAA8fPnz48GHO43n16tWrV6+Ali1btmzZErC1tbW1tQXq1q1b%0At25d4Pjx48ePH9cer/hbvHjx4sWLq69vcHBwcHBw1svFzs7Ozs5O4Y1FpIWm%0A+uDk5OTk5ASsXLly5cr/8dpo5v2ejJTSPeTom5yWiphuwoQJEyZMkKQ6derU%0AqVNHkgYOHDhw4MCcjx8SEhISEiJJgYGBgYGBklSlSpUqVapIkp+fn5+fnySl%0Ap6enp6f/48dGZs2aNWuWJLm4uLi4uKivT2xsbGxsrCS5u7u7u7urx+Xq6urq%0A6ipJiYmJiYmJkvT1119//fXXknTu3Llz587lvNxyWq7a4tW0nPv379+/f18u%0Ah6zGw1pB+iyr9aFcuXLlypWTpLdv3759+1YeLuo3GTdLpU8sDJ04U1YVp/r3%0AosWf0/GFpKSkpKQk4M6dO3fu3JGHqyqw+vy+++677777TvMZupiPv7+/v78/%0A0KhRo0aNGgG3b9++ffu2PN6KFStWrFgBLF++fPny5fLwffv27du3T32+mYd/%0A8cUXX3zxRdbLU8SrqXyyqlKlSpUqVZKvQGR1vuLKxNWrV69evap5exDpswYN%0AGjRo0AC4cePGjRs3gGbNmjVr1ky9fpNxYmLPJDk5OTk5WU4EooJUq1atWrVq%0AwOHDhw8fPgxER0dHR0cDUVFRUVFR8vhTp06dOnUqEBYWFhYWBtSoUaNGjX/8%0AHnV2x9fm8ePHjx8/lucnEvq2bdu2bdumeTrVmTsQEBAQEBCgebx27dq1a9cO%0AiImJiYmJkS99Z07Y2hJmRkZGRkYGYG5ubm5uDqiuPABt27Zt27YtcPPmzZs3%0Ab2qe/tatW7du3QJ8fHx8fHzk4eIWyaJFixYtWqR5ehFfvXr16tWrp3m8NWvW%0ArFmzBli9evXq1auzvfsQ5Yu7d+/evXsXUF25AyIjIyMjI4HQ0NDQ0FA5oYtb%0AbGRa+B47ZYm4MvD06dOnT58qHY3uiXv+e/bs2bNnD+Do6Ojo6Ch/HxQUFBQU%0ABPj6+vr6+iodLRGRZmyxU5YYa0IXTpw4ceLECaWjICLKPbbYiYiIjAhfd6P/%0AY8KKCSsmrABG/TTqp1E/KR0NEWXF2hdrX6x9ASx5vOTxksdKR0NKY4vdxCSW%0ATCyZWBKwe2332u418NL7pfdLb6DkypIrS/6P919f+bzyeeUDlFpValWpVUBC%0AiYQSCSWAAq8KvCrwSum1IjItWX3LQ4yXMTljcsZkwGyh2UKzhUpHT3mNid1I%0A/ez3s9/PfkBIhZAKIRWAg2MOjjk4Ju+W5xnoGegZCHR63Olxp8fA6EWjF41e%0AlPv5Epky0RIXhpcZXmZ4mZzPL3xJ+JLwJcBuy92Wuy2BZb7LfJfxYVCjw8Ru%0AoDJ+yfgl4xfAYpjFMIthwM2lN5feXApUG1ttbLWxSkcnu7Xs1rJbywC3cW7j%0A3MYB6evS16WvA8yHmg81H6p0dET6RVf9OOR0ufHB8cHxwYBdT7uedj2VLg3K%0AKSZ2Pbev+r7q+6oDI1uNbDWyFfB8xfMVz1coHZXulP267NdlvwZWH199fPVx%0A4IsbX9z44obSURHlLV23xHXtzt07d+/cBb6y+crmKxvgL6e/nP5yUjoqyiom%0Adj1hNsJshNkI4Fi9Y/WO1QNajWo1qtUopaNSzvHlx5cfXw60vtT6UutLgLRG%0AWiOtUToqopxRqiWua07lnco7lQdOJ55OPJ0IlI0pG1M2RumoKDMm9nxy4dCF%0AQxcOAZ95fub5mScgTZQmShMB/ISfwKfPs24SJmESYLbYbLHZYuD8wfMHzx8E%0A6neo36F+B6WDI1On7y1xXYvtH9s/tj9QdEvRLUW3GP6Ji7FgYtexT10+dfnU%0ABZjUbVK3Sd2AAYsGLBrAh8jyzSa/TX6b/ICfdv2066ddwMX7F+9fvK90VGSs%0AjKUlrmu99vfa32s/MCVlSsqUFKB+t/rd6ndTOirTwcSeTVGVoipFVQIqPKzw%0AsMJDIGVmysyUmYDV91bfW32vdHSkSeqs1FmpswDr2dazrWcDjys+rvi4IuD0%0AwOmB0wOloyN9Z2otcV1Ls0+zT7MHrBKsEqwSeCKU15jYNRh0eNDhQYeBquOr%0Ajq86HphxY8aNGXyoy2jNrT63+tzqwO0lt5fcXgJsbL+x/cb2SkdFSmFLPH/8%0A8N0P3/3wHVAto1pGtQygx+wes3vMVjoqw2fyiV1U4LhhccPihgGF1xZeW3it%0A0lGRvng3/N3wd8OBIuuKrCuyjgd6YyVa5GyJKywOcYgDzBzNHM0cWd9yyuQT%0AOxERkTFhX/FERERGhImdiIjIiDCxExERGRGjTezioTjx19ra2traGvDw8PDw%0A8AA+fvz48eNH9eni4uLi4uLUp3dzc3NzcwPu3bt37949pdeOhOvXr1+/fh2o%0AVatWrVq1gIIFCxYsWBDo0aNHjx49lI4u68R+JvTu3bt3797AzZs3b968qXR0%0AxkNT/XZycnJycgJWrly5cuXKXC+GMslc7poEBQUFBQUBoaGhoaGh8vDM28ve%0A3t7e3h7w8fHx8fFReu30kGSktK1dWlpaWlqaJNnY2NjY2MjDY2NjY2NjJcnd%0A3d3d3V19OldXV1dXV0lKTExMTExUei1NV073XjHdhAkTJkyYIEl16tSpU6eO%0AJA0cOHDgwIE5Hz8kJCQkJESSAgMDAwMDJalKlSpVqlSRJD8/Pz8/P0lKT09P%0AT0+X5zdr1qxZs2ZJkouLi4uLi/r6bNq0adOmTUqXsvHRVr+FcuXKlStXTpLe%0Avn379u1bpaM2fKLcRX1QJWZJSkhISEhIkMcT9efIkSNHjhyRh2ur78adzbLP%0AUukTC6VYWFhYWFgAycnJycnJ6t/fuXPnzp07gL+/v7+/P9CoUaNGjRoBt2/f%0Avn37ttLRU3aJFplqt1f/XrT4czq+kJSUlJSUJO8/gipRqM/vu+++++6779Rb%0AMv379+/fv7/SpWa6GjRo0KBBA+DGjRs3btwAmjVr1qxZM6WjMnwfPnz48OGD%0AfMX0xx9//PHHH+V64eDg4ODgoHn68ePHjx8/HihVqlSpUqUAX19fX19fvhaX%0AmdEndtUZorxDqVpCgLOzs7Ozs+YdQtUyBwICAgICApReC8pMnJCJhCgOxNWq%0AVatWrRpw+PDhw4cPA9HR0dHR0UBUVFRUVJQ8/tSpU6dOnQqEhYWFhYUBNWrU%0AqFGjhjz/7I6vzePHjx8/fizPTyT0bdu2bdu2TenSND137969e/eufHyIjIyM%0AjIyULwGLhC5uwVHemDx58uTJkwHVFVTAysrKysoKULXY1cdfsmTJkiVLlI5a%0A//E9diIiIiNitA/PERERmSImdiIiIiNi8old2+sXRAD3E2P3dxflpCdY33LH%0A5BM70b8pvbX01tJbATjAAQ7yQ5bpLdNbprcEWgS1CGoRpHSURMbh7cm3J9+e%0ABDZ/u/nbzd/K9W2x62LXxa5A8tDkoclDlY7ScJj8w3P8eUYCgMBCgYUCCwGd%0AKnWq1KkS4BzpHOkcqX26478f//347/LnVn1a9WnVR+m1oewSLfYiKIIiSgdj%0AQqq2qNqiagvg9snbJ2+f1DxexvuM9xnvgQnWE6wnWANLbZfaLrVVOnr9xcTO%0AxG6SHtV5VOdRHSDkQciDkAfAmA9jPoz5kPv5ipb8sW3Hth3bBlicsDhhcULp%0AtSVtmNjzV1YTuiY8bv9vTOzcQUzD35fUS68uvbr0aiC6b3Tf6L55v1juX4aB%0AiT1viUvsnu0923u2B4q2KNqiaIvcz3dr5NbIrZGA57ee33p+CxTZW2Rvkb1K%0Ar63ymNh54DVq+rJ9xb351r1b927dGzjpe9L3pK/SpUMCE3veyLf6l450pAOd%0AO3Tu0LkDsDd0b+je0NzP1lAxsevJgZ90Qzz0Fj0yemT0SADv8R7vlY5KHe/N%0A6xcmdt0QD8EdPHzw8MHDQP85/ef0n5P/cZj6cZ2J3cR3AEOX04fe9A3vzSuL%0AiT13cnvPPK8cTTyaeDQRqBxeObxyOFDeq7xXeS+lo8p7TOxM7AYlrx560zfc%0AL/MXE3vO6GtC18StkFsht0LAzQ83P9w0wuOGwPfYSb+Jh97+vsQuWuTGmtAF%0AvjdP+kg8BCcuuRtKQhdEQjf2DnDYYmfLSC9xu/w7cW++Tp86fer0YQtTV9hi%0A/9+MtT5eXXl15dWVQHmf8j7lfYxn+5t8YiciIjImvBRPRERkRJjYiYiIjAgT%0AOxERkRHJcWLftGnTpk2bgAMHDhw4cEDp1cg6Ozs7Ozu73M/nq6+++uqrr4DV%0Aq1evXr1a+/jXr1+/fv06UKtWrVq1agEFCxYsWLAg0KNHjx49emiebty4cePG%0AjQMcHR0dHR2BKlWqVKlSBdi+ffv27duBBw8ePHjwABg5cuTIkSPzrxxzuj76%0ARl+ejo2Li4uLi5PjEX+dnJycnJyAlStXrly5Uvt6iL/29vb29vaAj4+Pj4+P%0A0munO7qqv69evXr16hXQsmXLli1bAra2tra2tkDdunXr1q0LHD9+/Pjx4/L4%0AmraP+Fu8ePHixYvL44vhwcHBwcHBmuPIvP/pav20MdX9LfN6axIUFBQUFASE%0AhoaGhhpiD3ZSDpUvX758+fKS5Orq6urqqv59SEhISEiIJHl5eXl5eUlSv379%0A+vXrJ0m1a9euXbu2JLVv3759+/aSVLZs2bJly0qSKoGJh/jU5zdp0qRJkyZJ%0AUtu2bdu2bStJEyZMmDBhgiSZm5ubm5trj1fb2qampqampkpSYGBgYGCg5vEi%0AIiIiIiIk6Ycffvjhhx/k9fv48ePHjx+zv9zMVBVKksaMGTNmzJisTyfiyu50%0A2ZXTvUZMJ7ZbnTp16tSpI0kDBw4cOHBgzscX+5nYbqoTH0ny8/Pz8/OTpPT0%0A9PT0dHl+s2bNmjVrliS5uLi4uLjkfH10LTY2NjY2VpLc3d3d3d01j1euXLly%0A5cpJ0tu3b9++fZv17aL0eqoO+JLUrl27du3aSdI333zzzTffSJIqIWifXlP8%0Amoa/ePHixYsXktSnT58+ffrkvhyyun0yL+f+/fv379+X97fcrpeuGPv+pm29%0AxfFB7H8JCQkJCQnyeOJ4cuTIkSNHjigddfZZ5vSEICoqKioqSvt4rVq1atWq%0AFeDv7+/v7y8P1/T6RHR0dHR0NBATExMTEyOfCS9btmzZsmXAzp07d+7cKY+v%0ASvTq4wtXr169evUqMGLEiBEjRqjHt2/fvn379gEZGRkZGRlyS1QMV52IyGey%0ATZo0adKkifp8RIs18/pk18mTJ0+ePAl8+eWXX375Zdana9y4cePGjeX4RHkp%0ATZSbpnIRLf6cji8kJSUlJSUBd+7cuXPnjjxcdWBSn99333333Xff6U+LPasa%0ANGjQoEED4MaNGzdu3ACaNWvWrFkz+fvx48ePHz8eKFWqVKlSpQBfX19fX1/l%0AX1NasWLFihUrgOHDhw8fPhxYuHDhwoULgYMHDx48eFDzdNrqb17R1etdlSpV%0AqlSpEnDv3r179+5lfb5ifcX6a9rv85qh7m/afPjw4cOHD4CqQQb8+OOPP/74%0Aoxy3g4ODg4OD0lHmQl6dMYiWVEBAQEBAgPr3mpYuzrBfv379+vVrefj06dOn%0AT58uSYULFy5cuLB8xlW5cuXKlStrjye3a5vV6TOPl5ycnJycLA9XVRRJGjRo%0A0KBBgyRJVSHU5zNkyJAhQ4bIVyTE+OJKR+ZyVZ0QSZKnp6enp2euN59GOV0f%0AMf7UqVOnTp0qSQ0bNmzYsKF6iyq742vbz9LS0tLS0uT5qRK6JFWvXr169er6%0A07IQLQnViY18hcrDw8PDw0OOU3WA1Vxe+qpIkSJFihSRr8ypEoIkWVlZWVlZ%0AaZ9e0/rVqFGjRo0akjRq1KhRo0ZJ0pYtW7Zs2SK3kDPvL6oTeElSJVj5iqO4%0AoqBqiKgvT2yfTz755JNPPpEkb29vb29v+a/YXlndHqpL/sq32I11f9O23mK7%0AZSau3Ir1M9QWu8m8x67aoEDXrl27du2qfg/NUImtp7o1Ajx9+vTp06dKR0Wk%0AW8ZafzMT9/z37NmzZ88e+dkaouwwmcRORERkCvi6GxERkRFhYie9ZGgPteU3%0A0bc5UX4w9vpobPWJiZ2IiMiIMLETEREZESZ2IiIiI8LETkREZESY2ImIiIwI%0AEzsREZERYWInIiIyIkzsRERERoSJnYiIyIgwsRMRERkR/ggMERGREWGLnYiI%0AyIgwsRMRERkRJnYiIiIjwsRORuXWrVu3bt0CfHx8fHx8lIsjLi4uLi4u6z93%0AOWjQoEGDBhn/z2OSYTl69OjRo0eVjkL38WS3nhlavWRipzxVrFixYsWKAQsX%0ALly4cCFgZWVlZWUF3L9///79+/J4ouLY2dnZ2dkBU6dOnTp1KmBhYWFhYQFc%0Av379+vXr8vgdOnTo0KED0LBhw4YNGwJ+fn5+fn7A4MGDBw8erPRay8aMGTNm%0AzBjNB4YLFy5cuHABaNq0adOmTXVXjkWLFi1atCgwcODAgQMHAqtWrVq1ahWw%0AaNGiRYsWqc/f0A5clLfCw8PDw8OBtm3btm3bFvjtt99+++03ICwsLCwsTH/j%0AyWo9EQoXLly4cGFg+vTp06dPl+tBVFRUVFSU9rjE+N999913330HlC1btmzZ%0AssDu3bt3796d/+X0XxJRHmrXrl27du0kydzc3NzcXLx9IUne3t7e3t7yeNr2%0ARnd3d3d3d/lzoUKFChUqpD6eqsWuPv/8FhsbGxsbK8eRkZGRkZEhSVWqVKlS%0ApYo8XubPmspBV+VYtWrVqlWrSlJaWlpaWpokjRgxYsSIEZIUGRkZGRmpXHmR%0AftK3LKEtHl3Vk8zfZ/5cvnz58uXLS1JISEhISIjmv0phi53yxBdffPHFF18A%0AderUqVOnDrB58+bNmzcDtWvXrl27du7nX79+/fr168st3SlTpkyZMgUYPXr0%0A6NGjlV57deLMfs6cOXPmzJE/37lz586dO/lXjuJWhaWlpaWlJfDs2bNnz57p%0AbruQcWnSpEmTJk2AHj169OjRQ/MVH6XjyWk9cXBwcHBwkOuluEL4+PHjx48f%0Aa55OtOg7derUqVMnYMeOHTt27AC2bt26detWYO7cuXPnzlWunPgeO5EJEbVd%0AHMBUVxKUjooMVVBQUFBQEODr6+vr66t0NCSwxU5kQsSVAiZ0IuPFFjsREZER%0AYYudiIjIiDCxExERGREmdiIiIiPCe+xERERGgC11IiIiI8CETkREZASY0ImI%0AiIwAEzoREZERYEInIiIyAkzoRERERoAJnYiIyAgwoRMRERkBJnQiIiIjwIRO%0ARERkBJjQiYiIjAATOhERkRFgQiciIjICTOhERERGgAmdyIDFxcXFxcUBZmZm%0AZmZm8l8nJycnJydg5cqVK1eu1Dx95uns7e3t7e0BHx8fHx8fpdeOiLKDCZ3I%0ACLi7u7u7uwOSJEmSBERFRUVFRQEJCQkJCQlAsWLFihUrpnl6MV18fHx8fDzg%0A4uLi4uICNG3atGnTpkqvHRFlhZkkiapMRIZGtNB79uzZs2dPIDQ0NDQ0VH28%0A8uXLly9fHrhy5cqVK1cAR0dHR0dHuWWu6Sig7Xsi0h9soROZgL59+/bt21dz%0Awhdevnz58uVLwNXV1dXVFdi4cePGjRuVjp6IssJS6QCIKO/dv3///v37QNeu%0AXbt27ar+/fjx48ePHw+UKlWqVKlSwIULFy5cuAAUKlSoUKFCSkdPRFnBS+5E%0ABiyrl9w1XTrnJXUi48FL7kRG4O7du3fv3gX8/Pz8/PyAdu3atWvXTk7YN27c%0AuHHjhtJRElFeYgudiIjICLCFTkREZASY0ImIiIwAEzoREZERYEInIiIyAkzo%0ARERERoAJnYiIyAgwoRMZsVd3Xt15dQeo9LbS20pvAedLzpecL8nDich48D10%0AIiPwps6bOm/qAC06tOjQogPw7tK7S+8uARecLjhdcAJKryu9rvQ6efzoYdHD%0AoocB9aPqR9WPAgrXK1yvcD3g5KGTh04eAopFFossFqn0WhFRdjChExmQ2GGx%0Aw2KHAW2ntZ3WdhoQtS5qXdQ64Eq3K92udAM+afBJg08a5Hz+z849O/fsHFB7%0AV+1dtXcBTsOchjkNA8Lnhc8Lnwc4rnNc57gu5/MnorzDhE6kh9598+6bd98A%0Ants9t3tuB66MvjL6ymjg1pxbc27NAcrHlo8tH5t/8TxxfOL4xBGo9m21b6t9%0AC9T+ufbPtX8GDvY82PNgT6DwwsILCy9UutSITBsTOpGCPvh88PngA3R62Olh%0Ap4fAyaYnm55sCtz/4/4f9/8AnM84n3E+o3SUmj1q9KjRo0aAy+cun7t8DrT4%0Aq8VfLf4CQiqGVAypCBRaWWhloZVKR0lkGpjQifJBfJP4JvFNgO6O3R27OwKH%0ADxw+cPgAcK/pvab3mgIuf7r86fKn0lHqzv1m95vdbwZU/qvyX5X/Atp3bN+x%0AfUdgZ+zO2J2xgH2EfYR9hNJREhkXJnQiHUqITohOiAb6evT16OsBhFwPuR5y%0AHbhd/nb52+UB1yjXKNcopaNUzh2nO053nICqT6o+qfoE6FSjU41ONYCtoVtD%0At4YCdqXtStuVVjpKIsPE19aIciBpctLkpMlAz5ieMT1j5J8pfZT4KPFRIrD3%0A2t5re6/JvzNu6olcEOUgykWUkyg3UY6iXEU5E5F2TOhE/0Pyk+QnyU+AAYsG%0ALBqwSE44d+3u2t21A7YX3158e3E5QVWvWL1i9YpKR214RLmJchTlKspZlLvY%0ADmK7EJGMl9yJAKTWTq2dWhvwvud9z/se8Gvir4m/JgIXMy5mXMwA6pnVM6tn%0ApnSUJFySLkmXJOBT80/NPzUHhhQYUmBIAWBV5VWVV1UGrK5YXbG6onSURPmL%0ALXQyKWl90/qm9QV8vH28fbzlll9k7cjakbWBXxJ+SfglQW4pMpHrJ7FdxHYS%0A201sR7FdxXYW253ImDGhk1FKH5I+JH0IMHbD2A1jN8gH+PNtzrc53wZYuWrl%0AqpWr5ITw2X8++89n/1E6asotsR3FdhXbWWx3sR+I/ULsJ0RGQSIyYOme6Z7p%0AnpI06cikI5OOiFtHknQy5GTIyRCloyN9J/YTsd+I/UjsV0SGhAmdDEKGQ4ZD%0AhoMkTd03dd/UffIB+OiOozuO7lA6OjI2Yr8S+5nY78R+SKSPmNBJr2Tsy9iX%0AsU+SZi2atWjWIvmAemTekXlH5ikdHZk6sR+K/VLsp2K/JVISn3InZTRGYzQG%0A5tnPs59nD0wPnx4+PRw40OJAiwMtAM8Tnic8TygdJFHWHGx5sOXBlkDHkx1P%0AdjwJ/ND2h7Y/tAWmxU+LnxYP4DRO47TSUZKxY0KnvLUGa7AGCGgZ0DKgJTC5%0A2uRqk6vJHYqInsKIjJHoKbBzzc41O9cEfrz1460fbwH+J/xP+J8AMAIjMELp%0AKMlY8Cl30o17uId7wNJOSzst7SQ/Tbxr566du3YC/lX9q/pXlZ8+ZiInUyD2%0Ac7Hfi3og6oWoJ6LeiHpElBNM6JQ9aUhDGrD81+W/Lv9VPiBtO77t+LbjwLiQ%0AcSHjQuQDWLcD3Q50O6B00ET6RdQLUU9EvRH1SNQrUc9EvSP6X3jJnf6nNZFr%0AItdEAiPrjqw7si7wn0v/ufSfS8CAugPqDqirdHREpmHT5U2XN10GBtYbWG9g%0APWD15dWXV18GRtQZUWdEHaWjI33BhE7/h2gZ/Pro10e/PgK+qvBVha8qKB0V%0AEf2b3x7/9vi3x8AQ5yHOQ5zlFj+ZJiZ0IiIiI8B76EREREaACZ2IiMgIMKET%0AEREZASZ0IiIiI8CETkREZASY0ImIiIwAEzoREZERYEInIiIyAkzoGowbN27c%0AuHGAo6Ojo6MjUKVKlSpVqgDbt2/fvn270tFpd+vWrVu3bgE+Pj4+Pj7ycNET%0AnPhrb29vb2+vPl5mdnZ2dnZ2uY9ryZIlS5YsAZycnJycnIBSpUqVKlUKGD16%0A9OjRo9XHzxxv5r9CXFxcXFyc+vDMgoKCgoKCgNDQ0NDQUODBgwcPHjwARo4c%0AOXLkyPzeSkTZk3n/t7a2tra2Bjw8PDw8PICPHz9+/PhRfbrevXv37t0buHnz%0A5s2bN5VeC8orTOiZiIrSr1+/fv36AbGxsbGxscDdu3fv3r0LNG3atGnTpkpH%0AmXuif8D4+Pj4+HjAxcXFxcVFff3q1KlTp04d4O3bt2/fvlWfT3p6enp6OrBr%0A165du3ZpXp65ubm5uTlQvnz58uXLA1FRUVFRUcDLly9fvnwJTJ06derUqdrj%0Azfw3s+rVq1evXh0YOnTo0KFDtZdDpUqVKlWqZDgnakSAvP+npKSkpKQAf/zx%0Axx9//AEULVq0aNGiwKNHjx49eiSPX61atWrVqgGurq6urq5KR095hQn9b6tW%0ArVq1ahUwZsyYMWPGAI0bN27cuLH6eGXLli1btqz8WbQsRYXx9/f39/fX3FLM%0A7vhiuKioAwcOHDhwoPx9hw4dOnToADRs2LBhw4aAn5+fn58fMHjw4MGDB2d9%0A/UUcERERERER8vArV65cuXIFsLW1tbW1VZ9OHFiePXv27Nkz9e/Xr1+/fv16%0AYNSoUaNGjQJ69OjRo0cP9fHKlStXrly53G/Hzz///PPPPwe2bdu2bds2IDEx%0AMTExUft04oA4duzYsWPH5j4OovwkWupifxfHF0F8trCwsLCwUDpayjMSSZIk%0ASe7u7u7u7pKkuiSV9ek0leKdO3fu3LkjSapLYbkfX9USzvryly1btmzZMkny%0A9vb29vbWPH50dHR0dLQkqW4pSNLGjRs3btwoSUlJSUlJSZLUvHnz5s2bq8//%0AyZMnT548kSRVS0CS5syZM2fOHHm46tKfJLVr165du3aSpLq0rT6fYcOGDRs2%0ATP774cOHDx8+qMer6a+gupIiSapbB3J5qQ5g8niBgYGBgYGSdOTIkSNHjqjH%0Ak3l8In2S1aM2j+6miS30v5UuXbp06dKAKiFlfbpChQoVKlRIfbi45x4eHh4e%0AHp7z8QVxyTqry2/fvn379u01xz1+/Pjx48cDv/zyyy+//AJcuHDhwoUL8hUA%0A1QkG4Obm5ubmpj795cuXL1++DERGRkZGRsotdDH8zZs3b968ke+RZ74EKKxd%0Au3bt2rXA06dPnz59CqhOJNTHU+2u2i+5i+GivObNmzdv3jxg4cKFCxcu1N5C%0AEbcQiIgMjaXSAeiL+fPnz58/H6hVq1atWrXkh6y0UbUo1YeLe+6tWrVq1apV%0AzsfP6fLPnj179uxZzdOJh9M0KVOmTJkyZYDnz58/f/5c/fsvvvjiiy++ANLS%0A0tLS0uR74mK48NNPP/3000/yvWpND+3klcmTJ0+ePBmwsbGxsbEBfv31119/%0A/TXr04uHjcRDdET6bMaMGTNmzMj6MyRkXJjQ/yYe1urevXv37t3lltyAAQMG%0ADBggP7yluoQs36ueOXPmzJkzgZo1a9asWVOeXnUJWr0lmd3xtWndunXr1q3l%0Ah9latmzZsmVL4Pz58+fPnwcqV65cuXLl7JdH8eLFixcvDuzfv3///v2ax7O0%0AtLS0tAR8fX19fX3Vvy9ZsmTJkiXle9PimQBxL93BwcHBwQE4fvz48ePHNS9H%0A01P4K1euXLlypfb1EQ//WVlZWVlZAapL7vL3Yvt6enp6enrKw5nISR+J4484%0Aod+0adOmTZsAZ2dnZ2dn4Nq1a9euXVM6Sspv/D10+p/Ew3CaLoUbC3FlZMeO%0AHTt27JBPaOrWrVu3bl35VgIRkb7iPXT6n168ePHixYvs3wowFOJ09v79+/fv%0A35cTORGRoWELneh/YAudiAwFW+hERERGgC10IiIiI8AWOhERkRFgQiciIjIC%0ATOgEAHg3/N3wd8Pl98TFZyLSf//9LYg4xCFO6WhIKUzoJs6hiEMRhyLA2U1n%0AN53dJL/GJT6L74lIf7x48+LNizdAhbcV3lZ4K9fbmhdrXqx5EXj0x6M/Hv2h%0AdJSU35jQTczc6nOrz60ODDo86PCgw8D7uPdx7+OAdontEtv941fJxGfxvRhf%0ATE9E+W/ti7Uv1r4A9qfsT9mfAjwu+rjo46Ly99faXmt7rS1w4fSF0xdOAz98%0A98N3P3yndNSUX/iUu5G72uVql6tdgNp7a++tvRfI2JOxJ2MPYNbZrLNZ5+zP%0AT9or7ZX2AuZdzLuYdwGudL7S+UpnoNaeWntq7VF6bYmMk2iJn5ZOS6cloEyx%0AMsXKFNM+3Yc2H9p8aAM4HHM45nAs+11Lk2FhC93IpM5KnZU6S76nVvhq4auF%0Ar8oVOaeJXBDTi/mJ+YvlieUTUe6JeiVa4llN5EKho4WOFjr6j/r/9/zS7NPs%0A0+yVXjvSNSZ0I9Fibou5LeYCG5w2OG1wkiuw0wOnB04P8m65Yv5ieWL5Ih4i%0AyjpN98Z1RcxvZN+RfUf2Bf4a/NfgvwYrvdakK7zkbqA2+W3y2+QH/LTrp10/%0A7QIu3r94/+J9paNS96nLpy6fugCTuk3qNqkbMGDRgEUDFikdFZF+EffGheFl%0AhpcZXibvl3th14VdF3YBC6wXWC+wBoK9gr2CvZQuDcopttANxPOxz8c+/8fP%0Aj/ZET/SE/iZyQcQn4hXxi/UhMmWiJe5l7WXtZZ1/iVyo361+t/rdgK2fb/18%0A6+f/eP2NDBITur6ahEmYJFewF14vvF54yZfMbBbZLLIxoJauiFfEL9bnvweQ%0Av9eXyBTk9t64rlmYWZhZmKnfa4/tH9s/tr/SpUVZxUvuesb7ivcV7ytA8cbF%0AGxdvDPyQ8EPCDwlKR5X3pttNt5tuB8ScjjkdcxpYVXtV7VW1lY6KSDfEvfHG%0AZo3NGpupv26mr5Y0XdJ0SVOgOIqjOICBfw38a+BfSkdFmjChK+z48uPLjy8H%0AWl9qfan1JUBaI62R1igdlfLMRpiNMBsBHKt3rN6xekCrUa1GtRqldFRE2aPU%0AvXFde178efHnxYHGBRoXaFwAiHoS9STqidJRUWZM6Pns48iPIz+OBAqtKbSm%0A0BrgjcMbhzcOQNF3Rd8Vfad0dPrnbeG3hd8WBoq9L/a+2Hvgw4gPIz6MAAqu%0ALri64GqloyP6dzl9b9xQiEvy0gRpgjQBwGIsxmKloyLeQ88nZb8u+3XZr4Fj%0Ap46dOnZKvlfFRP6/ifIR5SXKT5QnkT7Rt3vjeUXUx6bjm45vOh64c/fO3Tt3%0AlY6K2ELPI4uSFiUtSgIi+kb0jegL7Ni9Y/eO3UpHZXx6dO3RtUdXoMnWJlub%0AbAX8bP1s/WyVjopMhaHeG9e1P9r/0f6P9sAp81Pmp8yBeQfnHZx3UOmoTA8T%0Auo7cWnZr2a1lgNs4t3Fu44D0denr0tcB5kPNh5oPVTo645fxS8YvGb8AFsMs%0AhlkMA24uvbn05lKg2thqY6vx9TjSMWO5N65rCdsTtidsB+x72fey78WuZvMb%0AL7nnUHrj9MbpjeVLbFbvrN5Z/ePSMBN5/hLlLcpfbA+xfcT2IsoNpd8b13d2%0APe162vVUf/0teXXy6mQ+85LnmNCzyTPQM9AzEFjZfGXzlc3lHdflW5dvXb5V%0AOjoSxPYQ20dsL7H9iLLDVO6N65qof/4p/in+KUD4kvAl4UuUjsqISfQ/BScG%0AJwYnSlKVsVXGVhmrdDSkK2J7iu1L9E/PY57HPI+RJKc3Tm+c3igdjfG4Oufq%0AnKtzJKnDwg4LOyxUOhrjw3vombzyeeXzygcotarUqlKrgIQSCSUSSgAFXhV4%0AVeCV0tGRriWWTCyZWBKwe2332u418NL7pfdLb6DkypIrS65UOjrKb7w3nj+k%0Ab6RvpG8A8x/NfzT/kffadYUJPQpRiALMKphVMKsA/HX5r8t/XQaa1GlSp0kd%0ApYOj/BYRGREZEQk0rdu0btO6gPRYeiw9BuAEJzgpHR3lFWN/b1zfOUgOkoME%0A3Eu4l3AvAShpX9K+JH/eNdtM/h76hP0T9k/YL58hMpGbNrH9xf4g9o84xCFO%0A6eBI53hvXD+8N3tv9t4M2D1n95zdc1jfcootdCIiIiNg8i10IiIiY8CETkRE%0AZASY0ImIiIwAEzoREZERYEInIiIyAkzoRERERoAJnYiIyAgwoRMRERkBo0vo%0AcXFxcXFxcg9Q4q+Tk5OTkxOwcuXKlSv/Rx/dmaezt7e3t7cHfHx8fHx8lF47%0AymzcuHHjxo0DHB0dHR0dgSpVqlSpUgXYvn379u3blY5Ou1u3bt26dUt9/xL7%0AH+lW5vptbW1tbW0NeHh4eHh4AB8/fvz48aPSURofUd7BwcHBwcHaxxM0Hc/d%0A3Nzc3NyAe/fu3bt3T+m10x9Gl9AFd3d3d3d3uQvPqKioqKgoICEhISEhAShW%0ArFixYv+ji0cxXXx8fHx8PODi4uLi4gI0bdq0adOmSq8diYrdr1+/fv36AbGx%0AsbGxscDdu3fv3r1r+NuJCT1vifqdkpKSkpIC/PHHH3/88QdQtGjRokWLAo8e%0APXr06JHSURqf3r179+7dO/vTZT6e37hx48aNG/IJPKkYbULXZOLEiRMnTgTs%0A7Ozs7OzkRKCNv7+/v78/EBERERERofRamK5Vq1atWrUKGDNmzJgxY4DGjRs3%0AbtxYfbyyZcuWLVtW/jx69OjRo0cD1apVq1atmrw9NSXO7I4vhouEMHDgwIED%0AB8rfd+jQoUOHDkDDhg0bNmwI+Pn5+fn5AYMHDx48eLD6/Higyl+ipZ6YmJiY%0AmChvd9Kt+/fv379/H6hcuXLlypVzPh9R31xdXV1dXYGkpKSkpCSl104PKP37%0ArbqmStCSpDqj0zye6oAqSdu2bdu2bZs8PHOpREdHR0dHS5LqACtJGzdu3Lhx%0Ao9JrabrEdr158+bNmzezPp2mvf3OnTt37tyRJNUl19yPn56enp6envXlL1u2%0AbNmyZZLk7e3t7e2tdOkav6we9Yzz6KiczOXZrFmzZs2aSdKFCxcuXLigebzM%0Ax/O0tLS0tDRJUt1S43bKzFLpEwqliDPFrl27du3aVf378ePHjx8/HihVqlSp%0AUqUA1Y4HFCpUqFChQkpHb7pKly5dunRp4MmTJ0+ePMl6S0rTdhMt4fDw8PDw%0A8JyPL5ibm5ub/8t1L03za9++ffv27YHr169fv35d6dIlyh+nTp06deqU3NJW%0ApSPN46tOpIEpU6ZMmTIFaNSoUaNGjfg76pmZbELftWvXrl27gJ07d+7cuVP9%0A+yVLlixZskTpKCmz+fPnz58/H6hVq1atWrXkh2a0+fDhw4cPH9SHi3vurVq1%0AatWqVc7Hz+nyz549e/bsWaVLlYQZM2bMmDEDGDp06NChQ5WOxvhdvXr16tWr%0AQNu2bdu2bat5PHFpPSAgICAgQOmo9ZfRJnRx4BX3KiMjIyMjI4HQ0NDQ0FD5%0AoQoyLOXLly9fvjzQvXv37t27AxYWFhYWFsCAAQMGDBgAvHz58uXLl0C7du3a%0AtWsnb/+ZM2fOnDkTqFmzZs2aNeXp58yZM2fOHPUz/eyOr03r1q1bt24tP6zX%0AsmXLli1bAufPnz9//nzu7ylS9oj9Qpxobdq0adOmTYCzs7OzszNw7dq1a9eu%0AKR2l8RP1K6vPMtH/xt9DJyIiMgIm95Q7ERGRMWJCJyIiMgJM6EREREaACZ2I%0AiMgIMKETEREZASZ0IiIiI2DyCT0OcYhTOgjSW0fbH21/tD2w/5f9v+z/Relo%0ASNf4Izj6JXJW5KzIWcBf4/4a99c4paMxPCaf0In+zaM6j+o8qgNci7gWcS0C%0AuFrkapGrRYDoOdFzoucoHR2Rceod3ju8dzjQZXeX3V12Kx2N4THanuKIciI+%0AIj4iPgKY3nN6z+k9gU3fbvp207fy9y2et3je4jlwrOWxlsdaAhYnLE5YnFA6%0AaiLDpqlP96z29U4qJt9TnLjkXgRFUETpYEg5DnCAA1B6denVpVcD0X2j+0b3%0A1Tw6DzTGgdtRWZu/3fzt5m8Bz/ae7T3bA0VbFG1RtIX8/b1S90rdKwW8rfi2%0A4tuKQMPTDU83PK101PqLl9yJAJh9MPtg9kF7IhdEAuA9WKLsy/DM8MzwBCJa%0ARbSKaKWeyIXKLyu/rPwS+PL6l9e/5K8RasUWOlvoJk1XLTS29AwTt5syclru%0A3F7/G1voZJJ0fWBIa5HWIq0F0CKoRVCLIKXXjkg/jQkdEzomFEjvkN4hvUP2%0Ap4/aF7Uvah9wNPFo4tFEpddG/zChk0kpvbX01tJbAamQVEgqpLv5iofjgmOD%0AY4NjgQU7F+xcsFPptSXSD29Pvj359iTQ5HiT402OA+YHzQ+aH8z+fMp7lfcq%0A7wV8W+nbSt9WUnqt9A8vufOSu0kYMGfAnAFzgNUeqz1WewD2Teyb2DfJu+Ud%0A//3478d/lz+36tOqT6s+SpcCZcZLuPkjr8qZ2+//YgudjFpgocBCgYWAH7b/%0AsP2H7XmfyAWRwCOsIqwirPj+Opmmqi2qtqjaIu8S7ssJLye8nADsu7bv2r5r%0ASq+t8thCZwvdKIke3oQ2h9scbnNYuXjEvfVj245tO7aN76/rC7bw8obo8U2o%0A832d7+t8n3fL6+zR2aOzB7D30N5Dew8BsIAFLJQuhfzHhM6EblRED28hD0Ie%0AhDwAxnwY82HMB6WjkjGB6Bduj7whWua3T94+eftk/i3X1LcnL7mTUcjcw5u+%0AJXKB76+TMRP7dX4nciG2U2yn2E7A1sitkVsjlS6N/MeETobt7x7eXB67PHZ5%0ArN5Vq75iYidjInp8e3PizYk3Ct5KKrK3yN4ie4ED4QfCD4QD8IEPfJQunfzD%0AS+685G7QDP0SW3rL9JbpLYHWvVv3bt0bOOl70vekr9JRmQ5D33+UJnp8G+c3%0Azm+cHxDoEegR6KF0VDJT275soZNBMpaKyvfXyZBZHLI4ZHFI/xK58LHDxw4f%0AOwBrYtbErIlROpq8x4ROBsVYEnlmpb8t/W3pb4EmqU1Sm6Sqv8dOpE9y2+Nb%0AfrE/aH/Q/iBwreC1gtcKAhnvM95nvFc6qrzDhE4GIa96eNM3fH+d9JmuenzL%0Ab0ttl9outQUsClsUtiisdDR5hwmd9Jro4e1+hfsV7lcA8B7vYcRn2MKU7lO6%0AT+kO9HLs5djLUb7XTqSkYi2LtSzWEug/p/+c/gZ4opk0JGlI0hBgseti18Wu%0ASkeje0zopJeU6uFN34iH5CxPWp60VOA1ICIg73t8yy82v9j8YvML8K7/u/7v%0A+gNpq9NWp61WOird4VPufMpdL4me3pTu4U3fGOszBEpheWaN6Pktr3t8y2/G%0Atv1NPqETEREZA15yJyIiMgJM6EREREaACZ2IiMgIMKETEREZASZ0IiIiI8CE%0ATkREZASY0ImIiIwAEzoREZERyHFCFz3sGIoRI0aMGDECePjw4cOHD3M/v+yu%0A/7hx48aNGwc4Ojo6OjoCVapUqVKlCrB9+/bt27erj3/9+vXr168DtWrVqlWr%0AFlCwYMGCBQsCPXr06NGjhzyenZ2dnZ1d/pdndtdH39y6devWrVuAj4+Pj4+P%0A0tHI+5P4a21tbW1tDXh4eHh4eAAfP378+PGj+nRxcXFxcXHq07u5ubm5uQH3%0A7t27d++e0muXe7quv0uWLFmyZAng5OTk5OQElCpVqlSpUsDo0aNHjx6tPn7m%0A8s38V8i8PTQJCgoKCgoCQkNDQ0NDgQcPHjx48AAYOXLkyJEj8748TXV/E/EG%0ABwcHBwdrH8/gSFlkYWFhYWEhSVOnTp06daroWU6SJk+ePHnyZEmysbGxsbHJ%0A6tzyX9GiRYsWLar5+1atWrVq1Ur7fAIDAwMDAyVpzJgxY8aMkaQLFy5cuHBB%0A8/iinCIiIiIiItS/f/bs2bNnz+TPy5cvX758uSRVqFChQoUK6uO/ffv27du3%0A8ueEhISEhARJqlu3bt26dfO+HLO7Pvrq5s2bN2/elCRvb29vb2+lo5HLNbPk%0A5OTk5GRJsrKysrKykiRVQpO/j42NjY2NlSR3d3d3d3d5eEZGRkZGhub5Ghpt%0A9TerVAdqSVKdeKp//+TJkydPnqgPz2o5iu1RvXr16tWrS9KQIUOGDBmiPp44%0Ajhw5cuTIkSPycNUJct6Xp6nubyI+bXHq+3pojDu7E7x58+bNmzeSVLp06dKl%0AS0vShw8fPnz4oLlAVC1LSZo0adKkSZPk4Z6enp6enpI0dOjQoUOHyglsypQp%0AU6ZM0Ty/WbNmzZo1S5LKlClTpkwZSdq1a9euXbs0x/v1119//fXXknTu3Llz%0A5879j4LI4gbMPJ6Dg4ODg4P6eCtXrly5cqWc+LO8QXK4I+X1DpjT9Rk1atSo%0AUaMkqWrVqlWrVpUkPz8/Pz8/zfFmd3wxXBwIBwwYMGDAAPn79u3bt2/fXpIa%0ANGjQoEEDeT8Un/U9oQtpaWlpaWnqJ86aDrCCq6urq6urJCUmJiYmJiq/ft9/%0A//33338vSZ06derUqZMkqVqmmqfTVH9FQty4cePGjRu1l+dvv/3222+/SZKq%0ABZ7z+LUR20Pst/b29vb29vKJd+b4Myd0caKc3Xqm6/Ux9P1N23rfv3///v37%0AkuTi4uLi4pL98tFX2Q4584pqO9BmNmHChAkTJkjSvHnz5s2bp3264cOHDx8+%0AXJIiIyMjIyPlM2jxV1vBm5ubm5ubqw/XNJ/Mw4V37969e/dOkry8vLy8vOTh%0AJUqUKFGihPr8xQ4vWoI5Ld+satq0adOmTeUzbF3T9frcuXPnzp07kqS6xJf7%0A8dPT09PT07O+/GXLli1btsxwErqm8TIfYMWBWLRA9eXAVKRIkSJFimR/Ok31%0AN7sJvV27du3atdN8AjFs2LBhw4bJfzM3VDK37DS19MT2UN3KkfdLcYUzc/yZ%0AE7qQeXxdM/b9Lavr06xZs2bNmqlfadX39dAk2/fQVZdWNH/WRnXpDFC1kLSP%0Af+jQoUOHDgFRUVFRUVHA5cuXL1++LP8NCQkJCQnJerxC5vloG666JA/s379/%0A//798j2W169fv379GvD19fX19ZXHV13BAFQnBtkt5eyrUaNGjRo1gNu3b9++%0AfVv388/p+hQqVKhQoULqw8U99/Dw8PDw8JyPL6gO/FlfvqrlrvtyUorqhAdQ%0AXeGSfz3qn4cnJZ05c+bMmTOAqsUK1KlTp06dOtqny+7xRRNxj/zRo0ePHj1S%0A/37t2rVr164Fnj59+vTpUyApKSkpKUl9vMzlqql8xXCxX6oaMMDChQsXLlwI%0AqBK25nhVJwJ5tjlyTd/3t6w6derUqVOngPr169evX1/paHQgr84UNM19zpw5%0Ac+bM0Xxmmnm6wYMHDx48WJLWr1+/fv163cWR3fGy+73qBESSChcuXLhw4azH%0Aa2lpaWlpmf170R07duzYsaMkxcTExMTEZL+ctMnp+mgqN9HibtOmTZs2bXQ/%0AvrbvN2zYsGHDBsNpoU+fPn369OnyLSpB2yVQfXX27NmzZ89K0qBBgwYNGpT9%0Aclm9evXq1avlZ060Tffy5cuXL1/Kl8A16dChQ4cOHSRJdaKuPY7MxPbQtF+p%0AHj6TpE2bNm3atCnrx0FdM7X9Tdt6X7169erVq/LxJa/LP69YKn1CoY0qkcst%0A4qNHjx49ehRITU1NTU2Vn6o8ffr06dOn1adXXWoDVIkOKF68ePHixdXH++fm%0A/ifVvWNgzZo1a9as0Rxn165du3btKj+dLlrM3bt37969u3xGrrrHC6gOMHJ8%0AqntuQHx8fHx8PKC6dyVfyahWrVq1atWAw4cPHz58GIiOjo6OjpaXf+DAgQMH%0ADgDFihUrVqyY7rdD+fLly5cvn/31mTlz5syZM4GaNWvWrFlTnl51Yqde7tkd%0AX5vWrVu3bt0aUN2SAFq2bNmyZUvg/Pnz58+fBypXrly5cmXdl1dOiXJTXfIF%0AVAd+wNnZ2dnZGbh27dq1a9eUjjL7xH4h/i5evHjx4sXAnj179uzZo326zPVX%0AlWgA1cNbQNmyZcuWLQv88ssvv/zyi/p8SpYsWbJkSWDs2LFjx46VjyfirRHV%0AszDA8ePHjx8/rjkeTW9FiOOENqJ+i7hVCV3+XtQj1TNGeb9djHV/yy5xvFGd%0AsCgdTc4Z/e+hv3r16tWrV0C/fv369esHhIWFhYWFKR2V7tna2tra2mq+VEhk%0AiEyl/gri1t6OHTt27NihuQFC9G+MvmMZcWaeV/eWlSZanC9evHjx4oXS0RDp%0AlrHXX0E0q1RPXzORU84YfQudiIjIFBh9C52IiMgUMKETEREZASZ0IiIiI8CE%0ATkREZASY0EkvxSEOcUoHoYcM9legyKAZa300tvrEhE5ERGQEmNCJiIiMABM6%0AERGREWBCJyIiMgJM6EREREaACZ2IiMgIMKETEREZASZ0IiIiI8CETkREZASY%0A0ImIiIwAEzoREZERYEInIiIyAkzoRERERoAJnYiIyAgwoRMRERkBJnQiIiIj%0AwIRORERkBJjQiYiIjAATOhERkRFgQiciIjICZtLflA6EiIiIco4tdCIiIiPA%0AhE5ERGQEmNCJiIiMABM6ERGREWBCJyIiMgJM6EREREaACZ2IiMgIMKETEREZ%0AASZ0MipmZmZmZmZKRyHH0bhx48aNG2d9/PPnz58/f17p6IlU9u3bt2/fPqWj%0A0F08YvpFixYtWrRI9+MrjQmdKA+dOXPmzJkzmr//+eeff/75Z6B79+7du3dX%0AOloilejo6OjoaP1J6LqOR19O/HWNCZ3yRJcuXbp06QJ4e3t7e3sDw4YNGzZs%0AGGBnZ2dnZyePJyqoGH/gwIEDBw4Eevbs2bNnT8DW1tbW1lYePyMjIyMjQ66Q%0A33333XfffQdUrly5cuXKSq+1utWrV69evRrYuXPnzp071b/39fX19fUFnJyc%0AnJyccl+OQUFBQUFBgKurq6urK+Dv7+/v76/5ABYREREREQH079+/f//+SpcW%0A6Ytff/31119/BW7fvn379m3gt99+++233/Q3nqzWE2Hbtm3btm0DRowYMWLE%0ACMDLy8vLywsoVapUqVKltMfj5+fn5+cHuLu7u7u7AxMnTpw4cSJgYWFhYWGh%0AXDlBIspHmfe6kJCQkJAQSWrfvn379u21j9+tW7du3bpJ0tGjR48ePap9fH1Z%0AT1VFlz/Hx8fHx8dL0qBBgwYNGiRJo0ePHj16tCSdO3fu3LlzOS/HGjVq1KhR%0AQ338L7/88ssvv5SkS5cuXbp0SR5epkyZMmXKSFJaWlpaWprSpUb64ubNmzdv%0A3pQkVYJUOpqcx6OpnqiuiKmPn7k+iPEDAgICAgLU5/vkyZMnT57Ifzt37ty5%0Ac2dJunbt2rVr1/K/nNhCpzzxn//85z//+Q9QsmTJkiVLar/EJc50tTl79uzZ%0As2eB1q1bt27dWum1zDpnZ2dnZ2f5c4cOHTp06ABs2LBhw4YNmqfLbjl+9dVX%0AX331lfpw0aLp2LFjx44d5eEvXrx48eKFHrQsiHIhu/WkYcOGDRs2VB/eqlWr%0AVq1aAVevXr169arm6a2srKysrIDLly9fvnxZ/ita/Flt6esaEzrpVGpqampq%0AKvDNN9988803wKtXr169eiXOkTVPZ25ubm6ehb3xs88+++yzz4DTp0+fPn1a%0A6bXNumPHjh07dkxOuNriz2k5avPmzZs3b94AoaGhoaGhwOLFixcvXqx06ZC+%0AEfVR3OLKzMPDw8PDQ/l4clpPwsLCwsLC1IeHh4eHh4cDtWrVqlWrlubpxXK/%0A+OKLL774Qv1v8eLFixcvnn/lI1jm/yLJmIkz1+fPnz9//lxOHKtWrVq1ahVg%0AaWlpaZmLvW7Hjh07duyQ5yPuoYt7YvqqXLly5cqVA9avX79+/Xpg7969e/fu%0Azf9y3L179+7du+WH8N6/f//+/XulS4f0jXgGY82aNWvWrJGvME2bNm3atGny%0A/qgv8WS3nqSnp6enp8v33D98+PDhwwf5e21XrKZPnz59+nSgSJEiRYoUkVvm%0Aon7dvXv37t27+Vc+An8PncgEiQNRXFxcXFyc0tGQoalbt27dunXlS82kH3jJ%0AnciEiHvo2l6nIyLDw4ROZAKsra2tra2B5s2bN2/eHKhatWrVqlWVjoqIdIn3%0A0IlMQEpKSkpKitJREFFe4j10IiIiI8BL7kREREaACZ2IiMgIMKETEREZASZ0%0AIiIiI8CETkREZASY0ImIiIwAEzoREZER4HvoRERERERERHqEV96JiIiIiIiI%0A9Agb6kRERERERER6hA11IiIiIiIiIj3ChjoRERERERGRHmFDnYiIiIiIiEiP%0AsKFOREREREREpEfYUCciIiIiIiLSI2yoExEREREREekRNtSJiIiIiIiI9Agb%0A6kRERERERER6hA11IiIiIiIiIj3ChjoRERERERGRHmFDnYiIiIiIiEiPsKFO%0AREREREREpEcslQ6AiIjIlMXFxcXFxQGOjo6Ojo6Ak5OTk5MT0KtXr169esnj%0AJScnJycnA8+ePXv27Blw8uTJkydPAjExMTExMUDFihUrVqwIbNmyZcuWLUCj%0ARo0aNWqU8+VmZGRkZGQAL1++fPnyJXDhwoULFy4At2/fvn37NmBnZ2dnZweE%0Ah4eHh4drXx4RERFlHRvqREREeqRKlSpVqlQBFi1atGjRoqxP9/PPP//8889A%0A48aNGzduLDe4t23btm3bNt0vt2TJkiVLlgSaNGnSpEkTICkpKSkpCbC2tra2%0Atla6FImIiAwbH30nIiIyAqNHjx49ejTQv3///v37A8HBwcHBwcCff/75559/%0A6m45Dx8+fPjwIfDmzZs3b94Abm5ubm5ubKATERHpEhvqRERERkTc6Raio6Oj%0Ao6O1TxcWFhYWFgaYmZmZmZlp/luzZs2aNWsCS5cuXbp0KXD9+vXr168rvdZE%0ARETGhY++ExERGYGEhISEhARgw4YNGzZsAGxsbGxsbAAvLy8vLy/t07u7u7u7%0AuwOhoaGhoaFKrw0REZFp4x11IiIiA/Tu3bt3794B33zzzTfffAMULFiwYMGC%0AgK2tra2tLfDgwYMHDx7In4mIiMhw8I46ERGRHsn8CLpQoECBAgUKACVKlChR%0AogRQv379+vXrAz179uzZs6fcK7yVlZWVlZXSa0FERES5YSb9TelAiIiIiIiI%0AiIiPvhMRERERERHpFTbUiYiIiIiIiPQIG+pEREREREREeoQNdSIiIiIiIiI9%0AwoY6ERERERERkR5hQ52IiIiIiIhIj7ChTkREZABiCsQUiCkAbBy4ceDGgYDr%0AH65/uP4h/956hfIVylcoD/wy6JdBvwwCro28NvLaSPmz+F6ML6YX8xPzJyIi%0AIuXxd9SJiIgU8LbT205vOwGH3xx+c/gNMO/jvI/zPgJXr169evUqUHJoyaEl%0AhwKzb8++Pfs20Plh54edHwJlnpV5VuaZ7uN58cmLT158AuytuLfi3orAzKoz%0Aq86sCrz65dUvr34BatWqVatWLWBawWkFpxUE2hdrX6x9MaBoSNGQoiFKlyYR%0AEZFx4R11IiIiHYibEDchbgKwPXF74vZEoMHcBnMbzJXvYBdeUHhB4QVAYEpg%0ASmAKkFAloUpCFaDvgb4H+h4Arly5cuXKFUBcPn+57uW6l+sA71Pep7xP5V0D%0AXRDzF8sTyxfxiPhEvCJ+sT5i/cT6ivUX5SHKh4iIiLTjHXUiIqJ/8d7vvd97%0AP+BohaMVjlYAAlwDXANcgT89//T80xOwDrAOsA4A5tvPt59vD/Rw7OHYwxGo%0AULpC6QqlAbRGa7RWei30wDEcwzHgcfTj6MfRwI7YHbE7YoGp8VPjp8YDKf4p%0A/in+QLODzQ42Owj43/G/438HaPO4zeM2jwGHRQ6LHBYpvRJERET5iw11IiIy%0ACR97fez1sRdw4tCJQycOAT8d/enoT0eB8M/CPwv/TB5vgeMCxwWOQK/gXsG9%0AgoFKeyrtqbQHwDIswzKl18IEjMVYjAUedHnQ5UEXILhXcK/gXsCU2CmxU2Ll%0A0dqeb3u+7XlgUptJbSa1AVp2aNmhZQegYHDB4ILBSq8EERFR7rChTkREBimh%0AREKJhBLAqe6nup/qDizpu6Tvkr7AgbYH2h5oK483e/Ts0bNHA309+nr09QAq%0Ae1X2quwFmFmZWZlZKb0WlFtSqpQqpQL39t/bf28/sDV0a+jWUGDmzzN/nvmz%0APF7H8I7hHcOB8VvHbx2/FWi+s/nO5jsBu9d2r+1eK70WRERE/xcb6kREpBcS%0AQxJDEkOAiJiImIgYIPBd4LvAd8DuCbsn7P7Hu80z/jPjPzP+Awx4MODBgAdA%0A1SdVn1R9ApitNltttlrptSB9J42URkojgdvlb5e/XR7YVGlTpU2VgLkD5w6c%0AO1Aer+v/6/r/uv4/YEzhMYXHFAaaFG9SvElxoECnAp0KdFJ6LYiIyNixoU5E%0ARHkiuV5yveR6wJm5Z+aemQssD1gesDwA+P3478d/Py6PNzl0cujkUGDwN4O/%0AGfwN4DbDbYbbDMC8q3lX865KrwWZuozdGbszdgM3596ce3MusGHhhoUbFgI/%0Aevzo8aOHPF6fVn1a9WkFjPIf5T/KH2g0o9GMRjMAm0s2l2wuKb0WRERkaNhQ%0AJyKiLEn5KeWnlJ+A807nnc47ASsrr6y8sjKw8dONn278VB5v/N7xe8fvBb4q%0A8lWRr4oANUvWLFmzJGBR1aKqRVWl14Iob6XfTr+dfhu49uraq2uvgN/ifov7%0ALQ5Y0nlJ5yWd5fEGXRx0cdBFwOeezz2fe8BnUZ9FfRYFWE+ynmQ9Sem1ICIi%0ApbGhTkRkolIjUiNSI4BLBy8dvHQQWBO2JmxNGLD2z7V/rv1THm/U/FHzR80H%0Ahm0btm3YNqD2rtq7au8CLCtYVrCsoPRaEBm2tMdpj9MeA1e6Xel2pRuwrve6%0A3ut6A8unLp+6fKo83vBmw5sNbwaMcB/hPsIdqOdZz7OeJ2DVxKqJVROl14KI%0AiHSNDXUiIiPBE34i48cLbEREpoENdSIiPcVHaIkot/jKChGRYWJDnYgon7BT%0AKiLSd+wEkohIP7ChTkSUQ/yZJyIydfxZRSKivMGGOhHR36RUKVVKBe7tv7f/%0A3n5ga+jW0K2hwMyfZ/4882d5vI7hHcM7hgPjt47fOn4r0Hxn853NdwJ2r+1e%0A271Wei2IiPRXQomEEgklgFPdT3U/1R1Y0ndJ3yV9gQNtD7Q90FYeb/bo2aNn%0Ajwb6evT16OsBVPaq7FXZCzCzMrMys1J6LYiI8h4b6kRkvMZiLMYCD7o86PKg%0ACxDcK7hXcC9gSuyU2Cmx8mhtz7c93/Y8MKnNpDaT2gAtO7Ts0LIDUDC4YHDB%0AYKVXgojIdH3s9bHXx17AiUMnDp04BPx09KejPx0Fwj8L/yz8M3m8BY4LHBc4%0AAr2CewX3CgYq7am0p9IeAMuwDMuUXgsiouxjQ52IDMcxHMMx4HH04+jH0cCO%0A2B2xO2KBqfFT46fGAyn+Kf4p/kCzg80ONjsI+N/xv+N/B2jzuM3jNo8Bh0UO%0AixwWKb0SRESUV977vfd77wccrXC0wtEKQIBrgGuAK/Cn55+ef3oC1gHWAdYB%0AwHz7+fbz7YEejj0cezgCFUpXKF2hNIDWaI3WSq8FEREAiYhIKXFSnBQnSU8m%0APJnwZIIkLUtelrwsWZIc5jvMd5gvLiBK0mdzPpvz2RxJCk4ITghOkKTY8bHj%0AY8crHTwRERk6kU9EfhH5RuQfkY9EfhL5SuQvIqK8wjvqRKRzLz558cmLT4C9%0AFfdW3FsRmFl1ZtWZVYFXv7z65dUvQK1atWrVqgVMKzit4LSCQPti7Yu1LwYU%0ADSkaUjRE6eiJiIj+3dtObzu97QQcfnP4zeE3wLyP8z7O+whcvXr16tWrQMmh%0AJYeWHArMvj379uzbQOeHnR92fgiUeVbmWZlnSkdPRIaEDXUi0urlhpcbXm4A%0A9h/Zf2T/EeD7Y98f+/4YEPU06mnUU6DK/ir7q+wHvt387eZvNwMdd3Tc0XEH%0AUDyxeGLxRKWjJyIiUkZMgZgCMQWAAz0O9DjQA5jTf07/Of2Bu153ve56AU7l%0AnMo5lQNmtZ7VelZrwKudVzuvdkCpwaUGlxqsdPREpCQ21IlIqzjEIQ5AERRB%0AEaWDISIiMlLMt0QksKFOREREREREpEfMlQ6AiIiIiIiIiGRsqBMRERERERHp%0AETbUiYiIiIiIiPQIG+pEREREREREeoQNdSIiIiIiIiI9woY6ERERERERkR5h%0AQ52IiIiIiIhIj7ChTmSAbt26devWLcDMzMzMzAzw8fHx8fFROioiIiIiItIF%0ANtQpSwICAgICAgBLS0tLS0u5gVi/fv369esDX3755ZdffgkMGjRo0KBBQLNm%0AzZo1awbY2NjY2NgAXbp06dKli9JrYXri4uLi4uLk7VWhQoUKFSoAfn5+fn5+%0AwMSJEydOnAgMGDBgwIABQLVq1apVqyaPb29vb29vD5w5c+bMmTOal3Pw4MGD%0ABw/K0y1YsGDBggXKrXdwcHBwcDBQtGjRokWLqq9/7969e/fuDYwcOXLkyJFA%0A586dO3fuDFSvXr169ery+GPHjh07dmzWy7d8+fLly5cHfH19fX19tf+dMmXK%0AlClTtM9X/C1dunTp0qWB2NjY2NjYrJdHUFBQUFCQPJ/Q0NDQ0FD18ebNmzdv%0A3jx5vEOHDh06dEi57UhEZKi05V/xd8yYMWPGjAG6d+/evXt3oESJEiVKlJCn%0Aq1SpUqVKlbTnYWHUqFGjRo2Sp3/9+vXr16+VLg0iyhGJ6F/ExMTExMRIkp2d%0AnZ2dnSSpGmySdOfOnTt37uTdctevX79+/XpJatKkSZMmTSSpYMGCBQsWlKRC%0AhQoVKlRIkho2bNiwYUNJWrt27dq1a5Wff0hISEhIiCSJ2nT58uXLly9L0vXr%0A169fvy5J7dq1a9eunVyOVatWrVq1qvp8EhMTExMTJWnGjBkzZsyQpIoVK1as%0AWFGSrK2tra2tJcnJycnJyUmSpk+fPn36dEm6du3atWvX5OV6e3t7e3urz1fV%0AoJPHc3d3d3d3z3p5qU4YJEmV8CUpOTk5OTlZ/v748ePHjx+X5z9p0qRJkyZl%0Af7ukpqampqbK8wkMDAwMDMz69B8/fvz48aMkOTo6Ojo6SpLqApEkXbx48eLF%0Ai9mPJ6tyW75Zne/MmTNnzpwpSW3btm3btq08PCwsLCwsTPv8RHmK6Y4cOXLk%0AyBHN448bN27cuHHy+H/++eeff/6Zd+VIRGRsdJUfVBda5fn06tWrV69emsdf%0AunTp0qVLJUl1oVrpUiCi3GBDnf6V6s64nBgOHDhw4MAB3S9HdcdOXk6bNm3a%0AtGkjSSkpKSkpKerjZ2RkZGRkSJLqjqg83ZYtW7Zs2ZL/88/cUBcNa9WVcnl+%0AmmzevHnz5s3y9B06dOjQoYMkpaenp6enq48fHx8fHx8vSW5ubm5ubnnXUH/w%0A4MGDBw8kydzc3NzcXJJUd5rVx6tdu3bt2rXlCzmiwZ1duW2oDxkyZMiQIfL0%0AqjvG2Y8juzKXr+qOutzQ1fZ3586dO3fu1D5f1R0X+fslS5YsWbJE/t7f39/f%0A319znNltqIv6UaBAgQIFCkhSvXr16tWrl/flSURkLHR9Ibd///79+/eX53fq%0A1KlTp06pj/fu3bt3795J0u3bt2/fvq10KRBRbrChTv9KJBSREFTvROt+OZkb%0AnOLOclaVLFmyZMmSklS8ePHixYvn//wzN9QnT548efLkrM9f3GHPbnwnTpw4%0AceJE9hvqWf0rngDQ1GB++vTp06dP5fF79OjRo0cP7XFnNw5Nf1esWLFixQp5%0Avpn313v37t27d097PC4uLi4uLtqXp3p0UHv55tUddU3bV5yI2dra2trayg3q%0AzBdMsttQF7p169atWzd5umfPnj179iz360dEZOx0nR/Gjx8/fvx4eX7bt2/f%0Avn270mtJRHmJ76jTvxLv7AqqR8F1vxxVA0P+rNotsz69GF/VMMn/+Wcm3i3L%0ALvEumeoOtvbxxbv/2aU6UZDXS9Nf1Z17+V3qzFSPmsufxbvsWS3PzH8zl6+q%0AYal5/Myd56kalPLnlStXrly5Uns8qga9+vxVTzZkv3zzm6urq6urq7w9RB8S%0ADg4ODg4O8vqp7oxnf/6qV0Pkz5m3OxER5a2EhISEhARgw4YNGzZskPO/l5eX%0Al5eX0tERUV5iQ53+lehES3R2tWjRokWLFgE1a9asWbMmoHpHOuvzS0pKSkpK%0AUh++fPny5cuXyw3Vzz///PPPPwfS0tLS0tI0z0/1CJjcSYroLCu/559b06ZN%0AmzZtmtxAFJ2cabqgIBq0mhrQ+aVKlSpVqlQBVO/2Z72Tm7wyevTo0aNHy50e%0Aiv1V9W4/oHqXXrn48pqFhYWFhQVw9uzZs2fPAlOnTp06daq8nfbu3bt3797s%0Az/f06dOnT5+WG/5ifpmJ+qHqo0Hp0iAiMlyqR9eBb7755ptvvpEvmIobD6pX%0A09RvRBCREVL6lj4ZFlXv3pLUs2fPnj17SpKqN1L50VsrKysrKytJ+uSTTz75%0A5BNJUvViKkmqE37t89+xY8eOHTskqWXLli1btpQkVQNBfldW1cu8JKka4Jrf%0A5c6v+Wd+9F3VUMx+uYp3z1UXRuTO40R5is+qhr0kqS58SFLZsmXLli2bd53J%0AaTN//vz58+drf5dfKaoLCJKk6t1dfhVCbHdVA1fuTFB1h1qSVL3gS9Lq1atX%0Ar16tuU+DnL5aIP4WK1asWLFi2ueraftqIzrTU91pz/qj7xs3bty4cWPW9+s6%0AderUqVMn+30LEBEZq6zmB3H+IfK8eOVo06ZNmzZt0px/iMj4mYl/lL5gQESG%0Aa8SIESNGjJBfkYiMjIyMjARUnc0pHR1lldhudevWrVu3rrxdVRcsNE8nxh8+%0AfPjw4cOVf+KDiIiIyNDx0XciyrU1a9asWbMGiIiIiIiIAFS9mQOqTueUjo60%0AEdtp165du3btkrejtgY6EREREeUN3lEnIqJc4R11IiIiIt1iQ52IiIiIiIhI%0Aj/DRdyIiIiIiIiI9woY6ERERERERkR5hQ52IiIiIiIhIj7ChTkRIj0+PT48H%0A1geuD1wfCJiZmZmZmQGNHjR60OgBcPj04dOHT8ufxfdifDE9ERERaZeyP2V/%0Ayn5g+O/Dfx/+u5xX111fd33ddfnzwE8GfjLwEyCpflL9pPpKR01E+YkNdSIT%0A8rT70+5PuwOd0jqldUqTTwSCvIK8gryAfu/6vev3DhBdTJ6pdKbSmUpA+8bt%0AG7dvLH8W34vxxfRifmL+YnlERESm7PTvp38//Y8G+aiPoz6O+ggsL7i84PKC%0Acl4dVmNYjWE15M/rU9anrE8BZnjN8Jrxjzx7ePrh6YenK71WRJSX2FAnMibl%0AUR7lgd1rdq/ZvUZO6M6TnSc7TwZimsc0j2kOhFiGWIZYyicC446NOzbuGGA9%0Aw3qG9YysL06ML6YX8xPzF8sTyxfxiPhEvERERMZA051yQeTJtX3W9lnbB7D2%0Asvay9tI8P4vXFq8tXgOLZi+avWi2PH15j/Ie5T3k+bf5q81fbf4C3g16N+jd%0AIKVLgYh0gQ11IgMU0z6mfUx7YOjloZeHXpYT9az5s+bPmg+0q9WuVrtackJ/%0A9OOjHx/9CNSdWHdi3Yn5F6dYnli+iEfEJ+IV8Yv1EetHRESkz7J6p7xxn8Z9%0AGvfR3XLd2ri1cWsjz/9oy6Mtj7YEVi1ZtWTVEjmera+3vt76WulSIqKc4O+o%0AE+mjVKQiFQj/MvzL8C8B9y3uW9y3ANanrE9ZnwLCksOSw5KB5m2bt23eVulg%0Ade9U+KnwU+GAu427jbsNkNI8pXlKcyCsX1i/sH5A2/Vt17ddD8AKVrBSOloi%0AIjJ24k65aIiv67uu77q+QMTWiK0RW3XfENeVJ/5P/J/4A/Xd6rvVdwMKPyz8%0AsPBD4GSpk6VOlgJK+5b2Le2rdJRE9G94R51IQe9j38e+jwUmD5g8YPIA+Qq4%0A7ynfU76ngHqj6o2qN0q+Yp7cLLlZcjPjbaALYv3E+or1F+UhykeUlyg/UZ5E%0ARES5odSdcl0rH1A+oHwA8Groq6GvhgJ359ydc3cOcOD6gesH/tFp3c9f//z1%0Az18DOIZjOKZ01EQEsKFOlC/OXjp76ewloHiH4h2Kd5AT45/7/9z/537gx/4/%0A9v+xv5z4g9oEtQlqAzg2d2zu2Fzp6PWHKA9RPqK8RPmJ8hTlK8pblD8REdE/%0A6fqdckMxZMWQFUNWyOvX92Lfi30vAvWd6zvXdwZs2ti0sWkD3L91/9b9W0pH%0AS2Sa2FAn0oGkLkldkroAC9YsWLPgH5249f1/ff9f3/8HOG122uy0GYg5FHMo%0A5pCcGDsO7Diw40AAXvCCESR+xfxdfqI8RfmK8hblL7aH2D5ie4ntR0RExs1Y%0A7pTrWrEzxc4UOwNccL7gfMEZSD6afDT5KHCtzLUy18r8oy+cj7M+zvoIZJzL%0AOJdxTumoiYwb31EnyobrqddTr6cCffr26dunL3B95/Wd13cCW1ttbbW1FdD7%0Afe/3vd8DZhfNLppdVDpa0kb6VPpU+hTY5rDNYZsD0Pd43+N9jwM1utfoXqM7%0A8PvW37f+vhWoYVXDqgbfhSciMhiG+k65vou3jreOtwb6u/V36+8G7L2y98re%0AK8DlaperXa4G1LlZ52adm0pHSWQceEed6B/SRqaNTBsJrApcFbgqUL6C7F7S%0AvaR7ScAuyi7KLgq4tuPajms75CvvfY71OdbnGBvohkZsL7H9xPYU21dsb7H9%0Axf4g9g+xvxARkbJ4pzx/2KfYp9inAHsi90TuiZTL9d3gd4PfDZbL3yfAJ8An%0AAEiJSolKiVI6aiLDxIY6maSH9x/ef3hfvQG2rta6WutqAcOuDrs67KqcgMJe%0Ahb0KewVUdKnoUtFF6egpv4jtLba/2B/E/iH2l8wXdMT+RUREumWq75Tru5ZT%0AW05tOVUu/2V9lvVZ1gcY+/vY38f+YzudmH9i/on5SkdLZBj46DsZJT7STEri%0AKxJERLoh7pQ36dukb5O+wLCtw7YO2yrfKWdD3LBEukW6RboBdW/VvVX3FtC5%0AdufanWsDm29uvrn5pnzHnoh4R50MXLR/tH+0v3onYQu/Xvj1wq+BLoW7FO5S%0AWP2RZjbQKS+J/SvzKxJifxT7Z+ZOB8X+TERkanin3DSId9jF9ty1dtfaXWuB%0AH9/++PbHt/J23/Nuz7s975SOlkhZvKNO+m0/9mM/cCD2QOyBWODzQZ8P+nwQ%0AUKx9sfbF2gN/LPhjwR8LgIb1GtZrWE/pYIlyR/yM3OdTPp/y+RTgzeE3h98c%0ABv7Y+MfGPzYCHR07OnZ0BH8lgIgMHu+U0/8ifhau+tfVv67+NVDz15q/1vwV%0AONzncJ/DfeRe6omMGe+ok16IPRV7KvYU4HvU96jvUfmK6uTNkzdP3gw082rm%0A1cxL/We32EAnYyL258w/4yf2f1EfRP0Q9UXUHyIifcM75ZQTLtVcqrlUk38m%0A7sKjC48uPAK2frr1062fyvvRr1//+vWvXysdLVHe4B11ylenwk+FnwoH3G3c%0AbdxtgJTmKc1TmgNh/cL6hfUD2q5vu77tegBWsAIfTSf631KRilQg/MvwL8O/%0ABNy3uG9x3wJYn7I+ZX0KCEsOSw5LBpq3bd62eVulgyUiU8A75ZSfooOig6KD%0AgBYvW7xs8RJ4V/FdxXcVgQs3L9y8cBMoH1A+oHyA0lES5QzvqJNOxZ+OPx1/%0AGpj1n1n/mfUf+Yrn0MtDLw+9DFRbUG1BtQVAcrPkZsnN5CvpbTe33dx2M9hA%0AJ8qOv+uLqD+iPon6JeqbqH+iPor6KeorEVF28U456YPSvqV9S/sCd+fcnXN3%0ADvBq6Kuhr4YCf07+c/Kfk+X98sc3P7758Q0AS1jCUumoibKGDXXKkcuLLy++%0AvBhwnuw82fkfB8IjV49cPXIV+H7q91O//8fPdPxS95e6v9QFih8ufrj4YaWj%0AJzINor6J+ifqo6ifor6K+ivqs6jfREQCf6ecDEnfEn1L9C0h75fe473He48H%0A2pxoc6LNCXk/vnn05tGbR5WOlujfsaFO/yplbsrclLnA0tZLWy9tLR/QOqV1%0ASuuUBhQ/VfxU8VPAox8f/fjoR/lA2HVE1xFdRwB4gid4ovRaENG/+rt+ivoq%0A6q+oz6J+i/ou6r84HojjAxEZH94pJ2NUeGPhjYU3AkebHm16tKm8Hz8JfRL6%0AJFTez/1m+s30mwmkl0gvkV5C6ajJ1LGhbuLulrhb4m4JoNGDRg8aPZAPVFsK%0Abym8pTDgu993v+9++YAWYhliGWIJlNtZbme5nUpHT0R5QdRvUd9F/RfHA3F8%0AEMcLcfwQxxMiMhy8U06mrP0P7X9o/4O8n8/dP3f/3P3Al9ZfWn9pLdeLsyXP%0AljxbUuloydSwMzkTF4c4xAEogiIoonQwRGTQeDwhMjyst0TasZ6QEthQJyIi%0AIiIiItIjfPSdiIiIiIiISI+woU5ERERERESkR9hQJyIiIiIiItIjbKgTERER%0AERER6RE21ImIiIiIiIj0CBvqRERERERERHqEDXUiIiIiIiIiPcKGOhERmbRb%0At27dunULMDMzMzMzA3x8fHx8fJSOioiIiEyZpdIBUNbExcXFxcUBjo6Ojo6O%0AgJOTk5OTE9CrV69evXrJ4yUnJycnJwPPnj179uwZcPLkyZMnTwIxMTExMTFA%0AxYoVK1asCGzZsmXLli1Ao0aNGjVqlPPlZmRkZGRkAC9fvnz58iVw4cKFCxcu%0AALdv3759+zZgZ2dnZ2cHhIeHh4eHa18ekSkICAgICAgApk6dOnXqVCA9PT09%0APR349NNPP/30U6BmzZo1a9aU69eDBw8ePHgAnD9//vz584Cnp6enpyewZ8+e%0APXv2KL02pmPUqFGjRo0CVqxYsWLFCuDVq1evXr0CSpQoUaJECaWjI/q/lDpv%0AIFJC5v1dKFWqVKlSpYCbN2/evHlT/XtNgoKCgoKCgDFjxowZMwY4cuTIkSNH%0AAA8PDw8PD83L5Xky6ZREBiE2NjY2NlaSxFZzd3d3d3fP/nxUBx55PqoDSd4t%0AV3UCK0mqO1WSpDohULo0ifKX6oRXklQJWZLs7e3t7e0l6c6dO3fu3Mm75a5f%0Av379+vWS1KRJkyZNmkhSwYIFCxYsKEmFChUqVKiQJDVs2LBhw4aStHbt2rVr%0A1yo//5CQkJCQEPl4c/ny5cuXL0vS9evXr1+/Lknt2rVr166dXI5Vq1atWrWq%0A+nwSExMTExMlacaMGTNmzJAkVUNDkqytra2trSVJdSIlSdOnT58+fbokXbt2%0A7dq1a/Jyvb29vb291ee7dOnSpUuXSlLRokWLFi2ad9uNSBeUOm8gUkLm/X3m%0AzJkzZ86UpLZt27Zt21YeHhYWFhYWpn1+gYGBgYGB8nSqhrr25fI8mXSJDXUD%0AoauEK/Tv379///7y/E6dOnXq1CndLVd1B1CSzM3Nzc3NJal69erVq1dXuhSJ%0AlDFo0KBBgwbJ9ejAgQMHDhzQ/XIOHTp06NAheTlt2rRp06aNJKWkpKSkpKiP%0Ar7rSL0m9e/fu3bu3PJ3qzln+zz9zQ100rP38/Pz8/OT5abJ58+bNmzfL03fo%0A0KFDhw6SpHpiQX38+Pj4+Ph4SXJzc3Nzc9PeUH/37t27d+8kSXUnRPfbj0iX%0AlDpvIFJC5v1ddSdc/n7JkiVLliyRv/f39/f399c8v7xuqPM8mbKC76ibqJIl%0AS5YsWVL+HB0dHR0drX061ZVI+V1OTX/Fo7uqO1CA6o6Y0mtNpIznz58/f/5c%0A/iweJdW18ePHjx8/Xv78xx9//PHHH4CVlZWVlZX6+KK+/v7777///rt8XBCP%0A+uX3/DUtT7wqIOanyffff//999/Ln3fv3r17925AdSKkPr545HDVqlWrVq3S%0AHo+Dg4ODgwPg6urq6uqq221HpO9yet5ApATVBWT587hx48aNGyc/cq5qiMuv%0AnKWlpaWlpeV+uTxPJl1iQ93EJCQkJCQkABs2bNiwYQNgY2NjY2MDeHl5eXl5%0AaZ9edaVQvDKh+a/qThXg6+vr6+ur9FoTKatz586dO3eWP6seBdf9cmxtbW1t%0AbeXPoj5mlRg/NTU1NTU1/+efWU7f/RYnQpoa6JmJ4yARqcvteQORPhEXWj9+%0A/Pjx40fA0tLS0tJSvhB77969e/fuAQUKFChQoED258/zZNIlNtSNnOpRTeCb%0Ab7755ptvANU7pPIJt+ikKvMJOBHpztixY8eOHQtMmTJlypQpwKJFixYtWiRf%0AUVe9I531+SUlJSUlJakPX758+fLly+WG6ueff/75559rv1OgeqQVeP369evX%0Ar+VOdPJ7/rk1bdq0adOmySdCqkfuNV9QEBcMeKJEJON5A5kCCwsLCwsL4OzZ%0As2fPnpU7d61SpUqVKlWAvXv37t27V+koydSxoW6gND1aIx7lrFChQoUKFYAh%0AQ4YMGTIEqFOnTp06ddR7dy1btmzZsmWVXhu1dt04AAAdgElEQVQi0zB//vz5%0A8+fLDceffvrpp59+kh/ZdnFxcXFxka/kq97RBsqVK1euXDmgR48ePXr0ACIj%0AIyMjI9Xn37hx48aNG8u9zIpHzMUV/sKFCxcuXFg+Tnz22WefffYZ0KJFixYt%0AWsi9zw8cOHDgwIH5P//cGjx48ODBg+U7Fap3zwFnZ2dnZ2e5PMXx8bvvvvvu%0Au+/kXq55PCRjxvMGIs2+/fbbb7/9Frh48eLFixflV7uIlGQmXlZXOhAiIiIi%0AIiIi4h11IiIiIiIiIr3ChjoRERERERGRHmFDnYiIiIiIiEiPsKFORERERERE%0ApEfYUCciIiIiIiLSI2yoExEREREREekRNtRNnPgd1TjEIU7pYIjIoERWjqwc%0AWVk+joxrNa7VuFby55v9b/a/2V/pKInof+F5AJG6pBZJLZJayPWj44aOGzpu%0AAOyu2V2zuwaklk0tm1pW6SjJ2LGhTkREWRIzImZEzAj5xGXL4i2LtywGJEmS%0AJAlYenzp8aXHAemSdEm6BCy2X2y/2B5wbO7Y3LE5EF8lvkp8FaXXgoiI6N+F%0A/RH2R9gfQIFTBU4VOAU8uvXo1qNbwIHBBwYfGAxccL7gfMEZsH5h/cL6BXDJ%0A8pLlJUuloyZjZSZJ4hSLTJE44Y6VYqVYCSiCIiiidFBEpBfSeqX1SusFtKre%0Aqnqr6vLw4zeO3zh+A7AMtgy2DNY+H9FAL1eqXKlypYCebj3deroBa0avGb1m%0ANIC6qIu6Sq8tkWnieQCZtCd4gifAF92+6PZFN3nwvl37du3bBaA8yqO8+mTp%0AUelR6VFApa6VulbqCvTd3Hdz383AwmoLqy2spvRKkbHgHXUiIvo/puydsnfK%0AXsBqu9V2q+3Anud7nu95Dvz5/Z/f//l91hvogv1d+7v2d4HYU7GnYk8BE+Mn%0Axk+MB8zqmdUzqwdsGbdl3JZxSq81ERGZise3H99+fBswczJzMnMCJsyeMHvC%0AbGDf+X3n952Hxga6YOFk4WThBDy++Pji44uAUyenTk6d5AtfiRMSJyROUHot%0AydCxoU5EZOK2BW4L3BYon2D0m9hvYr+J8iPtxdcUX1N8je6W57bZbbPbZnn+%0AAt9tJyKivBRwLeBawDXAuZpzNedqQGLzxOaJzQH3z90/d/885/MdfXf03dF3%0AgYdmD80emgF2S+yW2C0B/qz/Z/0/6yu91mSo2FAnIjIxmTuBE0TDuc69Ovfq%0A3Mu/ePot7be031K+205ERLqVuVM4QeQ725O2J21P6m55zhnOGc4ZQMbpjNMZ%0Ap4ExM8bMGDMD8H7o/dD7odKlQYaGDXUiIiOnrRO43mN6j+k9Ruko8d931des%0AWbNmzRrg6cunL5++lN9tHzFixIgRIwBcxmVcVjpYIiLSV5o6hfOv6V/Tv2be%0AL9+skVkjs0bAxW4Xu13sBjRb22xts7VyHn7/4v2L9y+ULiXSd+xMzsSxExki%0A46OrTuD0jXgkvvqW6luqbwE2j908dvNY+Y48EWUfzwPIKOSwU7j89qLui7ov%0A6gJlI8tGlo0EDn1/6PtD3wPtZ7af2X6m0tGRvuEddSIiI6HrTuD0Dd9tJyKi%0Af8ptp3D5rczlMpfLXAaki9JF6SIQcCbgTMAZoI91H+s+1kpHR/qGDXUiIgOV%0A353A6Ru+205EZJryqlO4fFMP9VAPOLL/yP4j+4E+L/u87PNSzudvZryZ8WaG%0A0kGS0thQJyIyEPrWCZze4LvtRERGLb87hctv3R27O3Z3BGKmx0yPmQ4U/6H4%0AD8V/AHbG7ozdGat0dKQUNtSJiPSUwXQCp2f4u+1ERMZB6U7h8luxucXmFpsr%0A5/nfS/1e6vdSQDuvdl7tvABcwiVcUjpKyi+WSgdAREQqap3AlUVZlAVSe6b2%0ATO0JWHa27GzZWekoDc9/323fLG2WNssNdXEB5Ea/G/1u9JPHIyIihWjoFE6K%0AkqKkKOjdO+d57feU31N+TwEOzz48+/BswOxTs0/NPgWe13le53kd+Z13Mk7s%0A9d3EsbdXIuWJTuAWdlnYZWEX4PXw18NfDzf+d8wV9/ej8CN+HvHziJ+B7Te3%0A39x+U350XtyZJzJmPA8gfSA6hRPvnIfuD90fut+A3jnPJ+Jn3QqXLVy2cFlg%0A/bT109ZPAwb/MPiHwT8oHR3pGhvqJo4Jmij/iU7g+oztM7bPWOCyy2WXyy4m%0A/I65nhCdz4l323u69XTr6QasGb1m9JrR+O+78ETGhOcBpCTRKdzkWpNrTa4l%0Adwpn6O+c5xfvh94PvR8C5y6fu3zuMnCh7IWyF8rKv+NOho3vqBMR5TF2AmcY%0A+G47EVHeMvZO4fLbqoqrKq6qCATODZwbOBcwb2ze2Lwx8Mj8kfkjtvIMHjch%0AEZGOsRM448DfbSci0g1T6xQuvzW70OxCswtAwviE8QnjgYpSRamiBPxc5ecq%0AP/NnSg0WH303cXzkjSj31DqB+9vxG8dvHL8BWAZbBlsGKx0l6QzfbScjwvMA%0AyhMaOoXbt2vfrn27YHKdwinlm1vf3PrmFrC1/9b+W/sDD3Y/2P1gN2DhZOFk%0A4aR0dKQNG+omjgmaKOfYCRwBfLedDBvPA0iX2CmcfrpkecnykiXwafqn6Z+m%0AAzc+3Phw4wPgVtCtoFtBpaMjTfjoOxFRFolO4MSJbb+J/Sb2myg/Gs0Gumni%0Au+1EZOpEp3CigS46hWMDXT/US6uXVi8NSCmTUialDFD/Uf1H9R8B82Lnxc6L%0AVTo60oR31E1cHOIQB15BJ8oK1hfKCe43pM+4f5IucD8yTNxu+o0NdSIiIiIi%0AIiI9wkffiYiIiIiIiPQIG+pEREREREREeoQNdSIiIiIiIiI9woY6ERERERER%0AkR5hQ52IiIiIiIhIj7ChTkRERERERKRH2FAnIiIiIiIi0iP53lBfuHDhwoUL%0AATMzMzMzM+CXX3755ZdflC4GIiLTcevWrVu3bsnHYR8fHx8fH6WjIiIiIiIh%0Azxrqr169evXqlfrwxo0bN27cWP5cv379+vXrZ316+t8OHjx48OBB+QR8wYIF%0ACxYsUDoq4N27d+/evQPs7e3t7e0BS0tLS0tL4LPPPvvss89yP/+AgICAgAB5%0AvmL9xf715Zdffvnll8CgQYMGDRoENGvWrFmzZoCNjY2NjQ3QpUuXLl26KLec%0AefPmzZs3T57foUOHDh06pPRW05382j5EuREXFxcXFyfvnxUqVKhQoQLg5+fn%0A5+cn/x0zZsyYMWOA7t27d+/eHShRokSJEiXk6SpVqlSpUiXgzJkzZ86cyf1y%0AJ06cOHHiRGDAgAEDBgwAqlWrVq1aNXl8cVzN6vIob+hr/g0ODg4ODgaKFi1a%0AtGhR9f2sd+/evXv3BkaOHDly5Eigc+fOnTt3BqpXr169enV5/LFjx44dO1bz%0AcjLvx+XLly9fvjzg6+vr6+ur/e+UKVOmTJmifb7ib+nSpUuXLg3ExsbGxsZm%0AvTyCgoKCgoLk+YSGhoaGhqqPZ2x5mcc306JUvSEdk3QsOjo6Ojpakjp16tSp%0AUydJUjXMJcnFxcXFxUWSbG1tbW1tJUks3c7Ozs7OTpIqV65cuXJlSWrSpEmT%0AJk3k6d++ffv27Vt5/iEhISEhIfL0Fy5cuHDhgiRt2bJly5YtklSvXr169epJ%0AkuoEX5JUO6QkjRgxYsSIEZKk2nElKTExMTExUZJmzJgxY8YMSapYsWLFihXl%0A+FQHCkmaP3/+/PnzJSk1NTU1NTXr5bB+/fr169dLUoMGDRo0aCBJBQsWLFiw%0AoCSpEqUkeXp6enp6StKJEydOnDiR+3I/fvz48ePH5XKZNGnSpEmTsj8fsZ5i%0APoGBgYGBgbmPr3bt2rVr15YkV1dXV1dXeT+xsLCwsLCQJNUdvazPLyYmJiYm%0ARt5/VAdySbpz586dO3dyH29+L0cYN27cuHHj5PL/888///zzT90vJ6/ld7kJ%0Aot6J44iod4UKFSpUqJAkNWzYsGHDhpK0du3atWvXKj//zMezy5cvX758WZKu%0AX79+/fp1SWrXrl27du3kcqxatWrVqlXV56PpeGZtbW1tbS1JTk5OTk5OkjR9%0A+vTp06dL0rVr165duyYv19vb29vbO++2i6FQnbjI5eLu7u7u7p79+ahOaOT5%0A9OrVq1evXnm3XNWJtCSpTqAkKTk5OTk5WenSzH8if4nyV10IlKQiRYoUKVJE%0ArqeqBqgkff31119//bUk3b179+7duzlfbnbzr8irYvyNGzdu3LhR+3JevHjx%0A4sULebo+ffr06dNHfbyPHz9+/PhRkhwdHR0dHeXzoYsXL168eDHvyl9X9Ufb%0AfGfOnDlz5kxJatu2bdu2beXhYWFhYWFh2ueXufyPHDly5MgRzeMbS17m8c20%0AKF1vSDd03lDXpGvXrl27dpVP2C9dunTp0iVJsrKysrKykqT+/fv3799f+3wy%0An9iq7tBpTkApKSkpKSmS5Obm5ubmJk/n7Ozs7OwsSa9fv379+rX6dGK4g4OD%0Ag4ODJJUsWbJkyZKa4xIHbjF/1ZVhzeOrnhiQpGLFihUrVkySypUrV65cOUlK%0AT09PT0/PfvmKhrAo3+xeWBB03VAfMmTIkCFD5Ab506dPnz59Kn+/Y8eOHTt2%0AyMvLagNHdedVnu7AgQMHDhzIeZxKL0cQ+2uBAgUKFCggX3gyNPlVbqo7HPJy%0A2rRp06ZNG7kcM8vIyMjIyJAk1R0keTpxoS+/55/5eCYa1qo7DfL8NNm8efPm%0AzZvl6Tt06NChQwfNx5H4+Pj4+Hj14yEb6iq6bmiIvCbmd+rUqVOnTuluuQ8e%0APHjw4IEkmZubm5ubyw1QUyXytWiga6OrE/7s5t+8bqiLvCvGU935yrtyFzLv%0Ax6o76nJDV9vfnTt37ty5U/t8VXd85e+XLFmyZMkS+Xt/f39/f/+sl7+2Boex%0A5GUe30yL0vWGdCPPG+p79uzZs2ePXMFU70bK34s7bOLEce/evXv37tU8v8wn%0AtpMnT548ebL2OObMmTNnzhx5OtFA1EYkQjGdpoZ93bp169atK4+X079ZvbIl%0AiIavmL5Hjx49evTQPl1u4xR/V6xYsWLFCvX5//zzzz///LM8nqYELKgefZLH%0Aj4yMjIyM1Dy+ONCL8TPvV7qSX8vJrFu3bt26dZOX++zZs2fPnuX9cnUlv8ot%0Ac4NT3FnOKnEBrnjx4sWLF8//+ef0eCaIO+zZjU88ycOG+v+l6xPZ8ePHjx8/%0AXp7f9u3bt2/frn25Wf0rnrTQ1ZNPhm7btm3btm2TL3iJv6pXa3R/JzSn+Tev%0AG+qZj7/37t27d++e9vmLJx+17XeazoPy6466puPV7du3b9++LT8ZKRrUmS+c%0A5LTBYeh5mcc306Iv9YZyJ887kxPvOqke5QRUJ5by91WqVKlSpQpw48aNGzdu%0AAKpH3rM+f/HuTHaprrzrbj1Vd77kz+Ide1UxZ/2v6pGUrC9X9Yib/Fm8y6ON%0ApuWrKqY8nqpiah4/cydUZ8+ePXv2LDB69OjRo0fLfRLs379///79wPDhw4cP%0AH67+V7zDXrZs2bJlywItW7Zs2bIloGp4qMcv9itBdSded9szv5eTmeqRavlz%0A5u2s7/Kr3FSJRf4s9sus0rTf59f8M8vp8Uy8M6a686B9fPHuP+WNhISEhIQE%0AYMOGDRs2bJDL28vLy8vLS/v0qhNo7flC9YSE/I6vqVM9gguo7pTLf5cuXbp0%0A6VL5HVfVk2yA6kkvQHXCmf3l5TT/5pTqlSLt46kalPLnlStXrly5Uvt0qga9%0A+n6melIn79ZLV1Sv1snbRfSJIs73xPqp7oxnf/6Gnpd1hcc345LX9YZySekr%0ABdmV+Q6UqpMq7dNlvqOe1StBWb2jnvkOlaqzDEl6/vz58+fPtS9HXNHKLvGI%0Aq3j3TtM7rFmV00ff379///79e/mdXdE3QXaJd9fFKw1NmzZt2rSp5vHFKwYi%0A3ho1atSoUUOSrl69evXq1awvV9udyPxajqC6gCU/yqntEWh9ldflFhERERER%0AIb+71rp169atW2t/9LRfv379+vXTfkcrr+ef0+OZIN6ZF9OrOt3TvL+IRzhF%0A3xliOt5RV8npHSfR94l4IkLsL6oLj9rvvOXVnUhT8/Lly5cvX2ofTxx/RHmL%0APmyyK6f59+jRo0ePHpWX37dv3759+2qfzsPDw8PDQ/sddUEcT8T44lH0Y8eO%0AHTt2LOvrKV6p0XYepPQddU1mz549e/ZseXrVheTsnw8ael7m8c206Eu9odxh%0AQ12LrDbUM9u9e/fu3bvlzqDEo6/iXW3xuWPHjh07dpQf2csp0emdiFPTO7F5%0A5dNPP/3000/ld/REwz2nVHfg5fVR9TarfTpVr7uS1LNnz549e0qSqndS+ZEe%0A0SfCJ5988sknn0iSqldTSTp9+vTp06ezHl9eLUc06HLacNN3eb19xCstqicy%0A5BMq8W6heHd1+fLly5cvz36fELqef24b6oJ491xcGBGdx4nyFJ+nTZs2bdo0%0ASUpKSkpKSpJPtNhQV8nqI5pie4tyFY/Ebtq0adOmTZr7MMjqcnkimzOqn3+V%0AX0UT+ShzPRANY9EZbW7lNP+KvmpEZ6rieCge2Rd914j6KS5kixsB2hrqmame%0AKJAkVe/u8qs94jgmzk/EhQfR+auqN25JWr169erVqzXv3zl9xFn8FX32aJtv%0ATo9Xoi8jcSMgq+eDxpKXeXwzLUrXG9INM/EPyCio7gzIjxqr3vUGVJ3dKB0d%0AaSK2k+oEU96OqhMjpaMjIiJtmH+NC/MyESmNDXUjpboDKf+uq3gXXHWFXuno%0ASFB1RiSf2Kl+tk9+t5+IiAwL869hY14mIn3BhjoRERERERGRHsnzXt+JiIiI%0AiIiIKOvYUCciIiIiIiLSI2yoExEREREREekRNtSJiIiIiIiI9Agb6kREWWRm%0AZmZmZgbEIQ5xSgdDBoP7DREZOx7nDBO3m35jQ52IiIiIiIhIj7ChTkRERERE%0ARKRH2FAnIiIiIiIi0iNsqBMRERERERHpETbUiYiIiIiIiPQIG+pERERERERE%0AeoQNdSIiIiIiIiI9woY6ERERERERkR5hQ52IiIiIiIhIj7ChTkRERERERKRH%0A2FAnIiIiIiIi0iNsqBMRERERERHpETbUiYiIiIiIiPQIG+pEREREREREeoQN%0AdSIiIiIiIiI9woY6ERERERERkR5hQ52IiIiIiIhIj7ChTkRERERERKRH2FAn%0AIiIiIiIi0iNm0t+UDoSISN/FIQ5xAIqgCIooHQwZDO43RGTseJwzTNxu+o0N%0AdSIiIiIiIiI9wkffiYiIiIiIiPQIG+pEREREREREeoQNdSIiIiIiIiI9woY6%0AERERERERkR5hQ52IiIiIiIhIj7ChTkRERERERKRH2FAnIiIiIiIi0iNsqBMR%0A6albt27dunULMDMzMzMzA3x8fHx8fJSOioiIiAzBvn379u3bJ59HLFq0aNGi%0ARYYzf1PHhjoRERmEuLi4uLg4+YTAzs7Ozs5O/nz9+vXr169nf77v3r179+6d%0APD9bW1tbW1t5vufPnz9//rzSa09EpD/atm3btm1bXkDWhOVDusCGOhEZnDNn%0Azpw5cwYYPnz48OHDgYoVK1asWBGwtra2trYGHBwcHBwc5ER58uTJkydPap5f%0A5ivCFy9evHjxIrBnz549e/YAzZs3b968OWBvb29vbw+ULl26dOnSgKenp6en%0AJ3DhwoULFy5ojzspKSkpKQn49ttvv/32W6BSpUqVKlUCbGxsbGxsgAoVKlSo%0AUAGYMWPGjBkzgPT09PT0dKVLW3+NGjVq1KhRQJMmTZo0aQK0adOmTZs2QGpq%0AampqatbnI6Zzc3Nzc3MDxo8fP378+KxPn9f7Y2RkZGRkJHDjxo0bN24A7du3%0Ab9++vbw/VqtWrVq1akCDBg0aNGgAWFpaWv7/9u4llLYvDuD4769roEjeeSSl%0AzLzLDCPJowzEQHmUZEBKnhmR8ixFhBigmEhEyMAjkYGBQonyGChFUsJI9n+w%0AW60653/+Hpezz7n3+5no3NbeZ+21d2fttX6/te6vXyI3Nzc3Nzcfvw5VbzVh%0A8fj4+Pj46PTbCsAFDQwMDAwMiPj4+Pj4+Ihsbm5ubm6KjI6Ojo6O6t8r9Tc3%0ANzc3N9fqWrtf+3x3f2JLTURPT09PT0+LJCYmJiYminh5eXl5eYkEBgYGBgaK%0AFBUVFRUViVxdXV1dXX1/e01NTU1NTYmkpKSkpKTodgsICAgICBDJysrKysr6%0A/PX9cQwAcDMXFxcXFxeG8fT09PT05LhcR0dHR0eHYahfu87Ozs7OTvtyS0tL%0AS0tLupyHh4eHh4dhmJFUx+cfHBwcHBzUx9XW1tbW1tqXm5mZmZmZ0eUyMzMz%0AMzMNwxyI25d/fn5+fn42DHPgqI+rrKysrKy0uvWt8/Dw8PDwoNvDjFQYhjmg%0ANAxzgGkYOTk5OTk5759PHW++oBiGGbE3jOrq6urqav09+/v7+/v7js/z08+j%0A+YJmGPX19fX19Ybx9vb29vZmf5yZGaDbITY2NjY29v12qKmpqamp0d+3urq6%0Aurrq9NsLwA2cnJycnJzQLznyu+3z0/2JGRjQ9XSkv7+/v79fH2cO3N8/f29v%0Ab29vr3253d3d3d1dXa65ubm5udnx99/e3t7e3hqGOXA3jIiIiIiICMfvTX8q%0AIuoA3I6aYVYRRVsqEl1QUFBQUKD//aMzw3V1dXV1dSLJycnJycmOy1VVVVVV%0AVenPh4eHh4eH9uXa2tra2tr054WFhYWFBRFzQsC+vIpoqpl4/DezG9Mz8Ssr%0AKysrKyLLy8vLy8si5ouL/XGTk5OTk5MiIyMjIyMjIubAVMTX19fX11ef96N+%0A+nlUEX7zBUhHZGypSMva2tra2prI0dHR0dGRfp5tbWxsbGxs6EiQKqcyRQAA%0AzvXT/UlTU1NTU5POxHLEnMAVycjIyMjIEDEDDiLn5+fn5+efvy7b96Wurq6u%0Ari77TAP1Nzg4ODg4WOT+/v7+/l7k+vr6+vpaZGtra2try6q743wM1AG4jYaG%0AhoaGBv1DnpqampqaqlOoVIrUwcHBwcGByPHx8fHx8ee/R3UQ303V29EA3ZZK%0AicfHpKenp6eni7S3t7e3t4u0tLS0tLSIbG9vb29vi5yenp6enoqUlZWVlZXp%0AFwV13Gc563kMCgoKCgr6eHm1VKOnp6enp0ekr6+vr69PD+BfX19fX19FCgsL%0ACwsLReLj4+Pj49kECACs4qz+5OXl5eXl5ePlzQyu378+2/OYEXM9Mf7Rvyrl%0A/2/xy+oKAMB71JpjMxVLr6l6b+3SxMTExMSE1bXXA8bS0tLS0lI9QJqfn5+f%0An7ePkKrrNVOwra69+1Fr/NXzkZ2dnZ2drdfg5eXl5eXl6cjCZ7nL86he/Pb2%0A9vb29vQERX5+fn5+vt6c76ub8AH4+9hOZDvKJHPEXDKmJxQTEhISEhKsvirr%0A2sfZ/YmauC0uLi4uLhaJi4uLi4uzLzc8PDw8PCyyvr6+vr6u16xHR0dHR0d/%0A/nvVfU9LS0tLS9N7qqj+KTQ0NDQ01PHxZ2dnZ2dnIjExMTExMb99m9wGEXUA%0ALs/T09PT01NvjqV+4MPDw8PDw3XkOTIyMjIyUqcKm2u43k9h/2klJSUlJSUi%0A5tpzvWlZVFRUVFSU3iRGbSbX2tra2tqqO+qwsLCwsDCr74L7WVxcXFxc1M+H%0Aaue5ubm5ubmvn9fdnsfZ2dnZ2Vm9ydzQ0NDQ0JDeTCgkJCQkJMR59QHgvvz9%0A/f39/XWqtZ+fn5+fn4i3t7e3t7deilReXl5eXm5//Pj4+Pj4uMjOzs7Ozo7V%0AV2N9+zirP1EBgbu7u7u7O70JrsqoUpvMqc3c1PvH5eXl5eWl7i++SmUIqMi4%0AmphQAQyVOab6KfVZTbSrTVX/Nv+oxepWVwQAAHw/lSqZlJSUlJQkYm5upNfo%0AA4CzqAi62tWczDHAMVLfAQD4A4yNjY2NjenNd9SadLX5TmNjY2Njo0h3d3d3%0Ad7fVtQUAAP+HgToAAH+AioqKiooK/dn872+srhUAAPgKUt8BAAAAAHAhbCYH%0AAAAAAIALYaAOAAAAAIALYaAOAAAAAIALYaAOAAAAAIALYaAOAAAAAIALYaAO%0AAAAAAIALYaAOAAAAAIALYaAOAAAAAIAL+RdNAjlCFhHRygAAAABJRU5ErkJg%0A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5181600" cy="4300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0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*Me and Mary’s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Ungrammatical because </a:t>
            </a:r>
            <a:r>
              <a:rPr lang="en-US" i="1" dirty="0" smtClean="0"/>
              <a:t>me</a:t>
            </a:r>
            <a:r>
              <a:rPr lang="en-US" dirty="0" smtClean="0"/>
              <a:t>, which is marked for +ACC, is under a </a:t>
            </a:r>
            <a:r>
              <a:rPr lang="en-US" dirty="0" err="1" smtClean="0"/>
              <a:t>CoordP</a:t>
            </a:r>
            <a:r>
              <a:rPr lang="en-US" dirty="0" smtClean="0"/>
              <a:t> marked for +GEN</a:t>
            </a:r>
          </a:p>
          <a:p>
            <a:r>
              <a:rPr lang="en-US" i="1" dirty="0" smtClean="0"/>
              <a:t>*Me and Mary’s table</a:t>
            </a:r>
            <a:r>
              <a:rPr lang="en-US" dirty="0" smtClean="0"/>
              <a:t> goes through the following derivation</a:t>
            </a:r>
          </a:p>
          <a:p>
            <a:pPr lvl="1"/>
            <a:r>
              <a:rPr lang="en-US" i="1" dirty="0" smtClean="0"/>
              <a:t>Me</a:t>
            </a:r>
            <a:r>
              <a:rPr lang="en-US" dirty="0" smtClean="0"/>
              <a:t> enters the syntax marked for +ACC from its inherent case. We do not want it marked for +GEN so it coordinates with </a:t>
            </a:r>
            <a:r>
              <a:rPr lang="en-US" i="1" dirty="0" smtClean="0"/>
              <a:t>Mary </a:t>
            </a:r>
            <a:r>
              <a:rPr lang="en-US" dirty="0" smtClean="0"/>
              <a:t>and the </a:t>
            </a:r>
            <a:r>
              <a:rPr lang="en-US" dirty="0" err="1" smtClean="0"/>
              <a:t>CoordP</a:t>
            </a:r>
            <a:r>
              <a:rPr lang="en-US" dirty="0" smtClean="0"/>
              <a:t> is complete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CoordP</a:t>
            </a:r>
            <a:r>
              <a:rPr lang="en-US" dirty="0" smtClean="0"/>
              <a:t> receives +GEN from the D head </a:t>
            </a:r>
            <a:r>
              <a:rPr lang="en-US" i="1" dirty="0" smtClean="0"/>
              <a:t>‘s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CoordP</a:t>
            </a:r>
            <a:r>
              <a:rPr lang="en-US" dirty="0" smtClean="0"/>
              <a:t> is marked for +GEN but one of its coordinates is marked for +ACC making the phrase ungrammatical.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7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His</a:t>
            </a:r>
            <a:r>
              <a:rPr lang="fr-FR" dirty="0" smtClean="0"/>
              <a:t> and </a:t>
            </a:r>
            <a:r>
              <a:rPr lang="fr-FR" dirty="0" err="1" smtClean="0"/>
              <a:t>Mullova’s</a:t>
            </a:r>
            <a:r>
              <a:rPr lang="fr-FR" dirty="0" smtClean="0"/>
              <a:t> </a:t>
            </a:r>
            <a:r>
              <a:rPr lang="fr-FR" dirty="0" err="1" smtClean="0"/>
              <a:t>relationship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Payne’s (2011) corpus analysis he noted an unusually high number of English coordinated genitives with the pronominal genitive </a:t>
            </a:r>
            <a:r>
              <a:rPr lang="en-US" i="1" dirty="0" smtClean="0"/>
              <a:t>his</a:t>
            </a:r>
          </a:p>
          <a:p>
            <a:pPr marL="457200" lvl="2"/>
            <a:r>
              <a:rPr lang="en-US" sz="2000" dirty="0" smtClean="0"/>
              <a:t>(24) </a:t>
            </a:r>
            <a:r>
              <a:rPr lang="en-US" sz="2000" dirty="0"/>
              <a:t>His and </a:t>
            </a:r>
            <a:r>
              <a:rPr lang="en-US" sz="2000" dirty="0" err="1"/>
              <a:t>Mullova’s</a:t>
            </a:r>
            <a:r>
              <a:rPr lang="en-US" sz="2000" dirty="0"/>
              <a:t> relationship ended when </a:t>
            </a:r>
            <a:r>
              <a:rPr lang="en-US" sz="2000" dirty="0" err="1"/>
              <a:t>Mullova</a:t>
            </a:r>
            <a:r>
              <a:rPr lang="en-US" sz="2000" dirty="0"/>
              <a:t> became 	pregnant </a:t>
            </a:r>
          </a:p>
          <a:p>
            <a:r>
              <a:rPr lang="en-US" dirty="0" smtClean="0"/>
              <a:t>My analysis supports this</a:t>
            </a:r>
          </a:p>
          <a:p>
            <a:r>
              <a:rPr lang="en-US" i="1" dirty="0" smtClean="0"/>
              <a:t>his</a:t>
            </a:r>
            <a:r>
              <a:rPr lang="en-US" dirty="0" smtClean="0"/>
              <a:t> has the same form for oblique and pronominal genitive thus it can fulfill both roles simultaneously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46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His</a:t>
            </a:r>
            <a:r>
              <a:rPr lang="fr-FR" dirty="0" smtClean="0"/>
              <a:t> and </a:t>
            </a:r>
            <a:r>
              <a:rPr lang="fr-FR" dirty="0" err="1" smtClean="0"/>
              <a:t>Mullova’s</a:t>
            </a:r>
            <a:r>
              <a:rPr lang="fr-FR" dirty="0" smtClean="0"/>
              <a:t> </a:t>
            </a:r>
            <a:r>
              <a:rPr lang="fr-FR" dirty="0" err="1" smtClean="0"/>
              <a:t>relationship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(25)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25</a:t>
            </a:fld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2133600"/>
            <a:ext cx="5807529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76399" y="4038600"/>
            <a:ext cx="1219201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these assumptions, we are able to explain why, at the very least, most speakers find coordinating English genitives cumbersome at best and impossible at worst.</a:t>
            </a:r>
          </a:p>
          <a:p>
            <a:r>
              <a:rPr lang="en-US" dirty="0" smtClean="0"/>
              <a:t>My analysis offers</a:t>
            </a:r>
            <a:endParaRPr lang="en-US" dirty="0"/>
          </a:p>
          <a:p>
            <a:pPr lvl="1"/>
            <a:r>
              <a:rPr lang="en-US" dirty="0" smtClean="0"/>
              <a:t>Further evidence for a clitic/affix distinction in English</a:t>
            </a:r>
          </a:p>
          <a:p>
            <a:pPr lvl="1"/>
            <a:r>
              <a:rPr lang="en-US" dirty="0" smtClean="0"/>
              <a:t>Evidence that English Genitive pronouns have non-structural case and thus come into the syntax already marked for case</a:t>
            </a:r>
          </a:p>
          <a:p>
            <a:pPr lvl="1"/>
            <a:r>
              <a:rPr lang="en-US" dirty="0" smtClean="0"/>
              <a:t>Evidence that a coordinate structure must receive case from the syntax and cannot simply receive it from its coordinates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1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I have started work on an analysis, a number of issues still remain with it.</a:t>
            </a:r>
          </a:p>
          <a:p>
            <a:pPr lvl="1"/>
            <a:r>
              <a:rPr lang="en-US" dirty="0" smtClean="0"/>
              <a:t>How can we be sure pronominal genitives have non-structural case?</a:t>
            </a:r>
          </a:p>
          <a:p>
            <a:pPr lvl="1"/>
            <a:r>
              <a:rPr lang="en-US" dirty="0" smtClean="0"/>
              <a:t>Why is the genitive case licensed by the clitic </a:t>
            </a:r>
            <a:r>
              <a:rPr lang="en-US" i="1" dirty="0" smtClean="0"/>
              <a:t>‘s</a:t>
            </a:r>
            <a:r>
              <a:rPr lang="en-US" dirty="0" smtClean="0"/>
              <a:t> unpronounced but the genitive case licensed by the cyclic spell-out or by prepositions is pronounced?</a:t>
            </a:r>
          </a:p>
          <a:p>
            <a:pPr lvl="1"/>
            <a:r>
              <a:rPr lang="en-US" dirty="0" smtClean="0"/>
              <a:t>How can we explain the enormous variation of acceptability among speakers of even the same dialect?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7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Carstairs</a:t>
            </a:r>
            <a:r>
              <a:rPr lang="en-US" dirty="0"/>
              <a:t>, Andrew. 1987. Diachronic evidence and the affix-clitic distinction. </a:t>
            </a:r>
            <a:r>
              <a:rPr lang="en-US" dirty="0" smtClean="0"/>
              <a:t>	</a:t>
            </a:r>
            <a:r>
              <a:rPr lang="en-US" i="1" dirty="0" smtClean="0"/>
              <a:t>Papers </a:t>
            </a:r>
            <a:r>
              <a:rPr lang="en-US" i="1" dirty="0"/>
              <a:t>from the 7</a:t>
            </a:r>
            <a:r>
              <a:rPr lang="en-US" i="1" baseline="30000" dirty="0"/>
              <a:t>th</a:t>
            </a:r>
            <a:r>
              <a:rPr lang="en-US" i="1" dirty="0"/>
              <a:t> International Conference on Historical Linguistics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/>
              <a:t>1987)</a:t>
            </a:r>
            <a:r>
              <a:rPr lang="en-US" dirty="0"/>
              <a:t>, </a:t>
            </a:r>
            <a:r>
              <a:rPr lang="en-US" i="1" dirty="0"/>
              <a:t>151-36</a:t>
            </a:r>
            <a:r>
              <a:rPr lang="en-US" dirty="0"/>
              <a:t>.</a:t>
            </a:r>
          </a:p>
          <a:p>
            <a:r>
              <a:rPr lang="en-US" dirty="0"/>
              <a:t>Lowe, John. 2015. English possessive </a:t>
            </a:r>
            <a:r>
              <a:rPr lang="en-US" i="1" dirty="0"/>
              <a:t>‘s</a:t>
            </a:r>
            <a:r>
              <a:rPr lang="en-US" dirty="0"/>
              <a:t>: clitic </a:t>
            </a:r>
            <a:r>
              <a:rPr lang="en-US" i="1" dirty="0"/>
              <a:t>and</a:t>
            </a:r>
            <a:r>
              <a:rPr lang="en-US" dirty="0"/>
              <a:t> affix. </a:t>
            </a:r>
            <a:r>
              <a:rPr lang="en-US" i="1" dirty="0"/>
              <a:t>Nat Lang Linguist Theory </a:t>
            </a:r>
            <a:r>
              <a:rPr lang="en-US" i="1" dirty="0" smtClean="0"/>
              <a:t>	(</a:t>
            </a:r>
            <a:r>
              <a:rPr lang="en-US" i="1" dirty="0"/>
              <a:t>2016) 34, 157-195</a:t>
            </a:r>
            <a:r>
              <a:rPr lang="en-US" dirty="0"/>
              <a:t>.</a:t>
            </a:r>
          </a:p>
          <a:p>
            <a:r>
              <a:rPr lang="en-US" dirty="0"/>
              <a:t>Lyons, Christopher. 1985. The syntax of English genitive constructions. </a:t>
            </a:r>
            <a:r>
              <a:rPr lang="en-US" i="1" dirty="0"/>
              <a:t>J. </a:t>
            </a:r>
            <a:r>
              <a:rPr lang="en-US" i="1" dirty="0" smtClean="0"/>
              <a:t>	Linguistics </a:t>
            </a:r>
            <a:r>
              <a:rPr lang="en-US" i="1" dirty="0"/>
              <a:t>(1986) 22, 123-143</a:t>
            </a:r>
            <a:r>
              <a:rPr lang="en-US" dirty="0"/>
              <a:t>.</a:t>
            </a:r>
          </a:p>
          <a:p>
            <a:r>
              <a:rPr lang="en-US" dirty="0"/>
              <a:t>Payne, John. 2011. Genitive coordinations with personal pronouns. </a:t>
            </a:r>
            <a:r>
              <a:rPr lang="en-US" i="1" dirty="0"/>
              <a:t>English </a:t>
            </a:r>
            <a:r>
              <a:rPr lang="en-US" i="1" dirty="0" smtClean="0"/>
              <a:t>	language </a:t>
            </a:r>
            <a:r>
              <a:rPr lang="en-US" i="1" dirty="0"/>
              <a:t>and Linguistics 15.2, 363-385</a:t>
            </a:r>
            <a:r>
              <a:rPr lang="en-US" dirty="0"/>
              <a:t>.</a:t>
            </a:r>
          </a:p>
          <a:p>
            <a:r>
              <a:rPr lang="en-US" dirty="0"/>
              <a:t>———. 2013. The oblique genitive in English. In </a:t>
            </a:r>
            <a:r>
              <a:rPr lang="en-US" dirty="0" err="1"/>
              <a:t>Kersti</a:t>
            </a:r>
            <a:r>
              <a:rPr lang="en-US" dirty="0"/>
              <a:t> </a:t>
            </a:r>
            <a:r>
              <a:rPr lang="en-US" dirty="0" err="1"/>
              <a:t>Börjars</a:t>
            </a:r>
            <a:r>
              <a:rPr lang="en-US" dirty="0"/>
              <a:t>, David Denison &amp; </a:t>
            </a:r>
            <a:r>
              <a:rPr lang="en-US" dirty="0" smtClean="0"/>
              <a:t>	Alan </a:t>
            </a:r>
            <a:r>
              <a:rPr lang="en-US" dirty="0"/>
              <a:t>Scott (eds.), </a:t>
            </a:r>
            <a:r>
              <a:rPr lang="en-US" i="1" dirty="0"/>
              <a:t>Morphosyntactic categories and the expression of </a:t>
            </a:r>
            <a:r>
              <a:rPr lang="en-US" i="1" dirty="0" smtClean="0"/>
              <a:t>	possession</a:t>
            </a:r>
            <a:r>
              <a:rPr lang="en-US" i="1" dirty="0"/>
              <a:t>, 177–92.</a:t>
            </a:r>
            <a:r>
              <a:rPr lang="en-US" dirty="0"/>
              <a:t> Amsterdam and Philadelphia: John Benjamins.</a:t>
            </a:r>
          </a:p>
          <a:p>
            <a:r>
              <a:rPr lang="en-US" dirty="0"/>
              <a:t>Wagner, Michael. 2010. Prosody and recursion in coordinate structures and </a:t>
            </a:r>
            <a:r>
              <a:rPr lang="en-US" dirty="0" smtClean="0"/>
              <a:t>	beyond</a:t>
            </a:r>
            <a:r>
              <a:rPr lang="en-US" dirty="0"/>
              <a:t>. </a:t>
            </a:r>
            <a:r>
              <a:rPr lang="en-US" i="1" dirty="0"/>
              <a:t>Nat Lang Linguist Theory (2010) 28, 183-237</a:t>
            </a:r>
            <a:r>
              <a:rPr lang="en-US" dirty="0"/>
              <a:t>.</a:t>
            </a:r>
          </a:p>
          <a:p>
            <a:r>
              <a:rPr lang="en-US" dirty="0"/>
              <a:t>Woolford, Ellen. 2006. Lexical case, inherent case, and argument structure. </a:t>
            </a:r>
            <a:r>
              <a:rPr lang="en-US" dirty="0" smtClean="0"/>
              <a:t>	</a:t>
            </a:r>
            <a:r>
              <a:rPr lang="en-US" i="1" dirty="0" smtClean="0"/>
              <a:t>Linguistic </a:t>
            </a:r>
            <a:r>
              <a:rPr lang="en-US" i="1" dirty="0"/>
              <a:t>Inquiry (2006) 37, 111-130</a:t>
            </a:r>
            <a:r>
              <a:rPr lang="en-US" dirty="0"/>
              <a:t>.</a:t>
            </a:r>
          </a:p>
          <a:p>
            <a:r>
              <a:rPr lang="en-US" dirty="0"/>
              <a:t>Zwicky, Arnold M., and Geoffrey K. </a:t>
            </a:r>
            <a:r>
              <a:rPr lang="en-US" dirty="0" err="1"/>
              <a:t>Pullum</a:t>
            </a:r>
            <a:r>
              <a:rPr lang="en-US" dirty="0"/>
              <a:t>. 1983. </a:t>
            </a:r>
            <a:r>
              <a:rPr lang="en-US" dirty="0" err="1"/>
              <a:t>Cliticization</a:t>
            </a:r>
            <a:r>
              <a:rPr lang="en-US" dirty="0"/>
              <a:t> vs. inflection: </a:t>
            </a:r>
            <a:r>
              <a:rPr lang="en-US" dirty="0" smtClean="0"/>
              <a:t>	English </a:t>
            </a:r>
            <a:r>
              <a:rPr lang="en-US" dirty="0" err="1"/>
              <a:t>n’t</a:t>
            </a:r>
            <a:r>
              <a:rPr lang="en-US" dirty="0"/>
              <a:t>. </a:t>
            </a:r>
            <a:r>
              <a:rPr lang="en-US" i="1" dirty="0"/>
              <a:t>Language 59(3): 502–513</a:t>
            </a:r>
            <a:r>
              <a:rPr lang="en-US" dirty="0"/>
              <a:t>.</a:t>
            </a:r>
          </a:p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3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propose one possible solution I will claim the following:</a:t>
            </a:r>
            <a:endParaRPr lang="en-US" dirty="0"/>
          </a:p>
          <a:p>
            <a:pPr lvl="1" fontAlgn="base"/>
            <a:r>
              <a:rPr lang="en-US" dirty="0"/>
              <a:t>There are three forms of genitive in English: </a:t>
            </a:r>
            <a:endParaRPr lang="en-US" sz="1700" dirty="0"/>
          </a:p>
          <a:p>
            <a:pPr lvl="2" fontAlgn="base"/>
            <a:r>
              <a:rPr lang="en-US" dirty="0"/>
              <a:t>Pronominal: my book</a:t>
            </a:r>
            <a:endParaRPr lang="en-US" sz="1700" dirty="0"/>
          </a:p>
          <a:p>
            <a:pPr lvl="2" fontAlgn="base"/>
            <a:r>
              <a:rPr lang="en-US" dirty="0"/>
              <a:t>Prenominal: John’s book</a:t>
            </a:r>
            <a:endParaRPr lang="en-US" sz="1700" dirty="0"/>
          </a:p>
          <a:p>
            <a:pPr lvl="2" fontAlgn="base"/>
            <a:r>
              <a:rPr lang="en-US" dirty="0"/>
              <a:t>Oblique: the book of John’s </a:t>
            </a:r>
            <a:r>
              <a:rPr lang="en-US" dirty="0" smtClean="0"/>
              <a:t>(Payne 2013)</a:t>
            </a:r>
            <a:endParaRPr lang="en-US" sz="1700" dirty="0"/>
          </a:p>
          <a:p>
            <a:pPr lvl="1" fontAlgn="base"/>
            <a:r>
              <a:rPr lang="en-US" dirty="0"/>
              <a:t>These distinguish themselves from one another via a clitic vs affix distinction and a structural vs non-structural case distinction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Coordinate structures are formed cyclically (following Wagner 2010) and these cyclic spell-outs assign the oblique genitive to their coordinate.</a:t>
            </a:r>
          </a:p>
          <a:p>
            <a:pPr lvl="1"/>
            <a:r>
              <a:rPr lang="en-US" dirty="0" smtClean="0"/>
              <a:t>The ungrammaticality of these sentences come from 1) a double case assignment, 2) a coordinate phrase not marked for case, or 3) a coordinate mismatched for the case of its coordinate phrase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652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Clitics vs Affixes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Clitics are syntactically distinct nodes, albeit phonologically dependent</a:t>
            </a:r>
          </a:p>
          <a:p>
            <a:r>
              <a:rPr lang="en-US" dirty="0"/>
              <a:t>Affixes are </a:t>
            </a:r>
            <a:r>
              <a:rPr lang="en-US" dirty="0" smtClean="0"/>
              <a:t>morphological</a:t>
            </a:r>
          </a:p>
          <a:p>
            <a:r>
              <a:rPr lang="en-US" dirty="0"/>
              <a:t>The oblique and pronominal genitive are examples of affix, the prenominal genitive is a </a:t>
            </a:r>
            <a:r>
              <a:rPr lang="en-US" dirty="0" smtClean="0"/>
              <a:t>clitic, under </a:t>
            </a:r>
            <a:r>
              <a:rPr lang="en-US" dirty="0" err="1" smtClean="0"/>
              <a:t>Carstair‘s</a:t>
            </a:r>
            <a:r>
              <a:rPr lang="en-US" dirty="0" smtClean="0"/>
              <a:t> (1987) criteria</a:t>
            </a:r>
            <a:endParaRPr lang="en-US" dirty="0"/>
          </a:p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7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vs Non-structural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oblique and pronominal genitive are examples of affix, the prenominal genitive is a clitic</a:t>
            </a:r>
          </a:p>
          <a:p>
            <a:r>
              <a:rPr lang="en-US" dirty="0" smtClean="0"/>
              <a:t>There is another distinction to be made: case</a:t>
            </a:r>
          </a:p>
          <a:p>
            <a:pPr marL="457200" lvl="2"/>
            <a:r>
              <a:rPr lang="en-US" sz="2000" dirty="0"/>
              <a:t>The </a:t>
            </a:r>
            <a:r>
              <a:rPr lang="en-US" sz="2000" dirty="0" smtClean="0"/>
              <a:t>pronominal </a:t>
            </a:r>
            <a:r>
              <a:rPr lang="en-US" sz="2000" dirty="0"/>
              <a:t>genitive has non-structural </a:t>
            </a:r>
            <a:r>
              <a:rPr lang="en-US" sz="2000" dirty="0" smtClean="0"/>
              <a:t>case: it comes into the syntax already marked for +GEN</a:t>
            </a:r>
          </a:p>
          <a:p>
            <a:pPr marL="457200" lvl="2"/>
            <a:r>
              <a:rPr lang="en-US" sz="2000" dirty="0" smtClean="0"/>
              <a:t>The prenominal and oblique genitive have structural case: they receive their case from the syntax</a:t>
            </a:r>
            <a:endParaRPr lang="en-US" sz="2000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26606"/>
              </p:ext>
            </p:extLst>
          </p:nvPr>
        </p:nvGraphicFramePr>
        <p:xfrm>
          <a:off x="838200" y="4572000"/>
          <a:ext cx="73914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755457"/>
                <a:gridCol w="1947863"/>
                <a:gridCol w="220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Pronominal</a:t>
                      </a:r>
                    </a:p>
                    <a:p>
                      <a:r>
                        <a:rPr lang="en-US" dirty="0" smtClean="0"/>
                        <a:t>(my table)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Prenominal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(John’s table)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Oblique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(table of John’s)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Non-structural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Clitic/affix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8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Clitics vs Affixes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0375" y="1447800"/>
            <a:ext cx="4038600" cy="47183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(8) </a:t>
            </a:r>
            <a:r>
              <a:rPr lang="en-US" sz="2400" dirty="0" smtClean="0"/>
              <a:t>My table</a:t>
            </a:r>
            <a:br>
              <a:rPr lang="en-US" sz="2400" dirty="0" smtClean="0"/>
            </a:br>
            <a:r>
              <a:rPr lang="en-US" sz="2400" dirty="0" smtClean="0"/>
              <a:t>(affix, non-structural case)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183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(9) </a:t>
            </a:r>
            <a:r>
              <a:rPr lang="en-US" sz="2400" dirty="0" smtClean="0"/>
              <a:t>John’s table</a:t>
            </a:r>
            <a:br>
              <a:rPr lang="en-US" sz="2400" dirty="0" smtClean="0"/>
            </a:br>
            <a:r>
              <a:rPr lang="en-US" sz="2400" dirty="0" smtClean="0"/>
              <a:t>(clitic, structural case)</a:t>
            </a:r>
            <a:endParaRPr lang="fr-FR" sz="2400" dirty="0"/>
          </a:p>
        </p:txBody>
      </p:sp>
      <p:sp>
        <p:nvSpPr>
          <p:cNvPr id="7" name="AutoShape 2" descr="data:image/png;base64,%20iVBORw0KGgoAAAANSUhEUgAAAVwAAAGkEAYAAAFaQHGNAAAABGdBTUEAALGP%0AC/xhBQAAAAFzUkdCAK7OHOkAAAAgY0hSTQAAeiYAAICEAAD6AAAAgOgAAHUw%0AAADqYAAAOpgAABdwnLpRPAAAAAZiS0dE////////CVj33AAAAAlwSFlzAAAA%0ASAAAAEgARslrPgAAVkNJREFUeNrt3XtcFXX++PE3dwSxEEQzJS9pYm7qaqWo%0AmWBeWysvrJmZmRcMNELxUma722pe2B6alFbuZt5qpbTS7CJg5jVdXNBKQRHX%0AKBUl8IYC6vz+ODvf6QedPVzOmTlnzuv5z+Ec5vKZz3zO+7znM/OZ8VD+S+AQ%0AnkYXwOyoYAejgh3MaSr45MmTJ0+eNLoU9uc0FfzKK6+88sorRpfC/jzIIhzL%0AaVqwWVHBDkYFOxgV7GBUsINRwQ5GBTsYFexgNitYPQwJCQkJCQkRefDBBx98%0A8EGRzZs3b968WZuub9++ffv2rTr/1atXr169qv+GlZeXl5eXi8ydO3fu3Ln6%0Ar///KDWkzuXn5+fn56d9Hh0dHR0drb0/fPjw4cOHrf/fXeh2qNypU6dOnTqJ%0AZGVlZWVlGdiidEZfhIOZ7kcurVtat7Ru2vsBiwYsGrDIwAIZHaPsZdv92+7f%0Adr/RpaiKEOFgrhcidspO2Wm/xY17Ztwz455xXHFdpgV7eHh4eHhoebm9ndx6%0AcuvJrSItBrUY1GKQHcvtKhXsqlwvRLiYWldwcnJycnKy4wtYUlJSUlIi8tpr%0Ar7322muOW75KDUWRkZGRkZF1X77LtODExMTExETHLd9y6K+937Nnz549e+q+%0AXGKwg7lMC3ZVVPB/qbFXfbUXb6M3zFk4KlDSgh3MbSs4++Xsl7Nftt90Vhnd%0A26S3G/1v9L/RX7/5SNMczG1DhF5cvoLHjRs3btw4kbS0tLS0NNvT636ht9Ex%0AUfXkk08++eST2lnrN998880336z+/Nu2bdu2bZvt6Sw7RL/tIgY7mMuHCGfn%0AdhVc20Ph2s7ndhWsNyrYwahgB6OCHYw0zcFowQ5GBdfQli1btmzZUv3pqWAr%0AKioqKioq6n4KiRjsYLRgB6OCHYwQ4SC0XAehYh2EinUQwytWHXGpXiZq70uT%0AjGJ4xfr6+vr6+mrvzfJTSlbgIIa3WLMyrGJH+4z2Ge1T/c9djl7n9Z/wfsL7%0ACW/95jOawyrWURXiKhVtt4o1aoOdtaJrXbHOukHOUi7SLQch3XKQ/6tY9VBS%0APRKydrMhWxw1aqamjL4vcJUWO2PGjBkzZtR+gZUDS1FRUVFRkf4bZvT9gImx%0ADkKMdRAq1kHcpmK39tvab2s/HVdodCJdW7Ut/Zrua7qv6e748rnej5d6k6Fe%0A0kt6GV0Y61yvYl2E28RYvVGxDuL2FVvTkZXVVe2KzcjIyMjIqPq5XndpcpR/%0A/OMf//jHP+y/XH68HMTtQ4GjULEOQsU6iNtW7JS0KWlT0mr/f1v48XIQt22x%0AjkbFOggV6yCGVWx1H+3i6enp6ekpUlBQUFBQoH1e+X62DRs2bNiwofXl1PYC%0A51qfbXZ8l2/dBAYGBgYGKkr//v379//Vjc6Ki4uLi4sVxXK6vvrLU+erLrWW%0A+vTp06dPn+rPR1bgIMRYB6FiHYSKdRAq1kGoWAehYh2EinUQKtZBqNhKYmNj%0AY2Njtfc1vQmPioqt5ObNmzdv3qz6eePGjRs3blz95XBI6yC0WAehYh2EUACX%0ARESAS6LhwiXRcOGSaLiVqNcYqNcm3Lhx48aNG8aPdMf/j4MzuCQiLlwSDfe/%0AKt8r0DT3DjQpt2m4thri2oq1FWsrrL+v6fLgWKZpuDVtmHVFwzaWyzRcvRtm%0AXdGwHctpGq6rNcy6omHXDd1hcElOE3GBmqDhwiVZbbi2TnGqNwv/6KOPPvro%0Ao6r/V4eFq8up/F41fvz48ePHV12vtfUfPHjw4MGDVf+vDiN3F25/Ctrew+6j%0AoqKioqLsvdTq69ixY8eOHY1bP/TBwRlcEjmuiyn6vOjzos9FGigNlAZuHG5o%0AuE7KWg4bMjBkYMhAkYseFz0u/ur/ZW+XvV32ttGl1rF+SBWMpUZQtUHam/oF%0AMNteJuLqLL5vfN/4Xz26zVENVmWtwd5Qbig3XLgh03AdpHIDVaWkpaSl2PGB%0ABbXl5eHl4fWrVMPVutdIFeCSiLhwSTRcuCSHNdyvv/7666+/rvq55UbW1f/c%0A2VW+w7kqNTU1NTXV6NJVv/yV75KmPjxMzX3Pnj179uxZkbVr165du9boUpPj%0AwkWRKsAl0XDxmyqWVyyvWG50Kayj4UJERLJfzn45+2Xtvc9kn8k+k63/33BG%0AX54GY8Vvi98Wv81x0zsKB2dwSaQKbsLRp3T1PmVMxIVLIuLCJdFw4ZJouDZ4%0AeXl5eXlp762d8szPz8/Pz9fe2xq9bOtUq73odaNqdXk9e/bs2bOn/ZZrdX3k%0AuP9bYWFhYWGhSFhYWFhYmH7r7d27d+/evUV27NixY8cOo2vB+dBw4ZJIFUxO%0A924qndZHw4VLouHCJdFw4ZJouHBJ9CrAJRFx4ZJouHBJNFxUS2xsbGxsbNXP%0A1X7bLVu2bNmyRfu8adOmTZs2rfq5eoPvRx555JFHHql9echx4ZKIuHBJNFy4%0AJFIFuCQiLlwSDRcuiYYLl0TDhUui4cIl0XDhkmi4cElu23Arj43y9fX19fXV%0A3qsP2aaX2zm5bcOtzNrT1zdu3Lhx40ajS4fKaLj/NWfOnDlz5lT9fNiwYcOG%0ADTO6dKiMU75wSURcuCQaLlwSDRcuiYb7X6N9RvuM9rH+Hs7FbRtu5Ya5tmJt%0AxdoK6+9pyM7FbRqurYZqCw3ZuZi24da1odpCQzaWaRquoxuqLTRkfblswzW6%0AodpCQ3Ysl2m4zt5QbaEh25fTNlxXb6i20JDrxmkartkbqi005JoxrOG6e0O1%0AhYb8v3F1GFyS06QKQE3QcOGSaLhwSTRcuCSbDVcdRHjy5MmTJ09qDzNW1fRJ%0AgiEhISEhIdr78+fPnz9/vupyq7v8zp07d+7c2ehqdBxbo5HVh0q7G5sNV62o%0Ali1btmzZUvu8coVVfsq4est09VVVVFRUVFQk8sILL7zwwgsis2bNmjVrlvZ/%0AdUclJCQkJCRon1t7KndAQEBAQIDR1aifyqORK9e721Cqady4cePGjVOU4uLi%0A4uLiqv+v7tJOnDhx4sSJqvNVd7l9+vTp06eP9n7gwIEDBw6s7la4nsrb/+KL%0AL7744otGl8p4duvHLSwsLCwsFAkLCwsLC9Pvi+fv7+/v7y9y7dq1a9eu6bde%0AGIsTEHBJ9CrAJdFw4ZJ0b7glUiIlRm+1C1J7WwqvFF4pvGJ0aYxHxHVy8X3j%0A+8b/6q6RYYFhgWGB2v+/++t3f/3ur0aXUn+6H5ypEfdWuVVuNXrrndFO2Sk7%0Af/W+l/SSXrZnUyOyuxxqE3GdhBpZ/6+hVrPBqtQG+8KAFwa8MMDorXE8Iq7B%0AHBYpEyVREkXkNXlNXjN6K+2PiGuQos+LPi/63IE/7ZUa7JLIJZFLIo3eavsh%0A4uokrVtat7RuIn339d3Xd59x5TBLLkzEdTC1oRjdYFVqg90zZs+YPWOMLk3t%0A0XAdRI2wzhrZIldHro5crb2/1OdSn0t9jC5V9dFw7UTNWVXOEmGrK2h70Pag%0A7SIdMjpkdMgwujS2cZENXBIRFy6JhguXRMOFS6LhwiXZreHaGo27ZcuWLVu2%0AGL259qc+81dVeRSzs7v77rvvvvtu7X1KSkpKSkrV6RYvXrx48WKjS6uxe8Qd%0ANWrUqFGjfrUCT09Pz99Yi9rQKzfomg53dzaWQaVGl6L6HnjggQceeEDE29vb%0A29vb+nTvvPPOO++8Y3RpNXZvuIGBgYGBv7pe1N0625KTk5OTk40uRfWp++f6%0A9evXr18XadiwYcOGDatOl5ubm5uba3RpNXbrxzXLOXC4BrtFXBos9ESvAlwS%0ADRcuiYZrJ2YZvTwlbUralDTt1VlxkY2duOsF8kYh4kJERLJfzn45++Xqf240%0AIq6duGrErW43prN1dxJx3dTNATcH3BxQ/YaoTqfOZzQaLlwSqYKduEqqYK+f%0AfKNTByKum1APsuzV0NTlGHXwRsS1E1eJuGZBxDU5vU4k6H3CgogLl0TEhUui%0A4cIl0XDhkmi4cElu23Cr+wzc6o7a/eijjz766KOqn1sb/Fnd0bXVZeuZv+po%0AZEcdildev6MHvbptw1WfgRscHBwcHGx9OvXZw5Ublrpj+vXr169fP5Fhw4YN%0AGzZMZPz48ePHjxe5fPny5cuXq06vsjW61taoW1sqP/NXtXHjxo0bN9q/PtUv%0AxMGDBw8ePGj/5Vfmtg1XZXmGsMiBAwcOHDhgfTo/Pz8/P7+qn69du3bt2rXa%0A+5UrV65cubLqI1orRzpbo2vr+lT0OXPmzJkzp+rn6hfMUSpHekehH9eG6Ojo%0A6OhokfT09PT0dP3We/78+fPnz4uEhoaGhoYaXQvOh4YLl+T2qQJcEw0XLomG%0AC5dEw4VLouHCJdFw4ZJouHBJNFy4JBouXBINFy6JhguXRMOFS6LhwiXRcOGS%0AaLhwSTRcuCQaLlwSDdekfHx8fHx86r6cM2fOnDlzxvZ0f/vb3/72t79V/dxR%0AT9qk4ZqUOgizrkpKSkpKSmxPt2fPnj179mjvKw/2VEc5FxQUFBQUiHz//fff%0Af/997ctFw3UTlZ/yXl2VHyJ+++2333777VWnu3Tp0qVLl2wvr1mzZs2aNat6%0AX4maYrCkm+jUqVOnTp1EsrKysrKyjC5N3RFx4ZKIuHBJRFy4JBouXBINFy6J%0AHBcAdEKmAAA6IeACgE4IuACgEwIuAOiEgAsAOiHgAoBOCLhuSh1uq76qzzBV%0AR1NWfgixSh3uW3n+iIiIiIgIkePHjx8/ftzorQOcUx2eyw0zsHYVtno/BH9/%0Af39//6oP01afbZyWlpaWlqZ9ftddd911110i2dnZ2dnZ2vwACLiwwsvLy8vL%0AS6SsrKysrKzq/3Nzc3Nzc0WSkpKSkpJE7r///vvvv18kJycnJyfH6NIDzomA%0A6+amT58+ffp07cZJ69atW7dunUiLFi1atGhhPQNu27Zt27ZtRRYvXrx48WKj%0AtwJwDQztBQCdcNIMAHRCwAUAnRBw8T+N9hntM9pHJGZEzIiYEUaXBnBt9OG6%0AOTWgqtZWrK1YW6Hf/IA7IeCanNEB0ej1A86EgOviXD2guXr5gZog4Do5dw9I%0A7r79MBcCrsEIKHVD/cGVEHAdjIBgLOofzoSAW0d8oV0b+w96IuDawBfSvbH/%0AYU9uH3D5QqEuaD+oCbcJuOoXgy8E9KS2u5SKlIqUCpFb5Va51ehCwTBuE3AB%0AwGjcSwEAdELABQCdEHABQCc1Drh6P+11woQJEyZMEMnPz8/Pz6/9hhYWFhYW%0AFoo88MADDzzwgPZww06dOnXq1Elkx44dO3bssF1e9TU0NDQ0NLRqvaSmpqam%0AptquP1VAQEBAQIDd9icMUtvvRUxMTExMjMiRI0eOHDli9FbA4ZQasjXX9evX%0Ar1+/rih+fn5+fn7a58XFxcXFxYpiedpr1fksz8hSlKtXr169elVRJk+ePHny%0AZEU5cODAgQMHal+e2m2l7fJaW09eXl5eXp6itG7dunXr1tUvT23LCedQ2++F%0A5RlyRpceerF7wLU2nRrAmjdv3rx5c0WxPLxQUSwZYfXXs3nz5s2bN2uv6nSV%0AP7dXeWsacG19bm06SyavKIcOHTp06FBN9wqMVtt2BvdS48vC1EOmadOmTZs2%0AzfrTXr/77rvvvvtOm089RB8+fPjw4cNF0tLS0tLSrK+nX79+/fr1E1m/fv36%0A9eurHsLXLIPXHvvdpk2bNm3aiERFRUVFRWmHcmqXgjq9Wt4OHTp06NBB5OGH%0AH3744Ye15davX79+/foiycnJycnJWr1Yq83OnTt37txZJCsrKysrq+p0tuaH%0Ac6vt9wLuxemvw23WrFmzZs1ECgoKCgoKjC6N/al9yp988sknn3wiEhwcHBwc%0ArP1f7WNWAzUA1+VtdAFsMWugVX3zzTfffPON0aUAoAenz3ABwCzc5jrcEimR%0AEqMLAbezImhF0IogkSX/WfKfJf8xujQwmttkuGrA5eYhcISKwIrAikAR31Lf%0AUt9S2yc/1ZNsN2fcnHFzhojHQo+FHguN3go4mttkuIA9dcvvlt8tX+TonqN7%0Aju4R8bnic8XnSvWvMlGnUwNtxpKMJRlLRKamTE2ZmmL01sFRyHCB/0ENqGNv%0AG3vb2NtE9rXc13JfS/3Wr2bCV1KvpF5JFQkYHjA8YLjRtYLaIuACv6IGuPKA%0A8oDyAC1zdRa5x3KP5R4TGes31m+sn8ie8D3he8KNLhWqi4ALt6SezFLFXoq9%0AFHvJ6FLVXnjz8ObhzUX2Xd13dd9Vkabnm55vet7oUqEyAi5MraYns8yieFTx%0AqOJRIg3fb/h+w/fdZ7udHSfNYCp1PZllFsHrg9cHr6+63SM+G/HZiM9EMjdl%0AbsrcZHQp3Q8ZLlyS0SezzOJ64PXA64EiPqU+pT5udARgFAIuXIKzn8wym3l/%0AmveneX8SaXez3c12N0WG/WXYX4b9xehSuT4CLpySelLL1U9mmcZ/v0AewR7B%0AHsFkwrXlNgEXAIzGSTMA0AkBFwB0QsAFAJ04bcCt/HTbmtqyZcuWLVu0R+DA%0AOVl7OnJ4eHh4eLjIihUrVqxYYXQpzaty/VuTkpKSkpJS9dFYlfdbYGBgYGCg%0ASGxsbGxsrNFb53yc/okPlak79vnnn3/++edFMjIyMjIyRH73u9/97ne/E1mz%0AZs2aNWu06b/66quvvvpK5PDhw4cPHxYpKysrKysT2bRp06ZNm7T3aoB+5513%0A3nnnHZGgoKCgoCCRa9euXbt2Tfu/+h72ZXlYp/Vn3VkePipiechm1UcRoW4s%0AD3XVntV37ty5c+fOidSrV69evXq257d26p1n9f3/XCbgqhmPtR2nBtzK+vbt%0A27dvX5EZM2bMmDFD+9zaL3qPHj169OhR/emhj3vvvffee+8V+eGHH3744Qdt%0AP8E+1IdeXr58+fLlyyKLFi1atGiR9n1r0KBBgwYNrM+fkJCQkJAg0rhx48aN%0AG4vEx8fHx8cTaCtzmYB76tSpU6dOaYFv9uzZs2fPFklPT09PTxe5++677777%0A7qrzeXp6enrWoOOkptPDPo4dO3bs2DEt08rOzs7OztYyXjXQRkREREREGF1a%0A81MTjuvXr1+/fl3Ex8fHx8dHZNu2bdu2bas6/ZIlS5YsWWJ0qZ2f01yHu3z5%0A8uXLl4ts3Lhx48aN2heusLCwsLDQ6NIBQN05TcAFALPj4BkAdELAhVPiKcvO%0AiZPHdUPABWDVLzt/2fnLTpH1L61/af1L2lUH6nv1/6ge+nDhlLi7m7Hu6nVX%0Ar7t6ieTszNmZU42AWtPp3RUZLoD/U9vAqU6vzo/fRsAF3FjlroG6Zqjq/JW7%0AImBBlwKcEl0KjqX3kFuG+FqQ4QJuwNrJL71wss2CDBdOiQzXPpz9ZJazl8/e%0AyHABE3KVQOZuJ9sIuIAJ2Pvkl97c5WQbXQpwSnQpVI/ZT0aZbfsIuACgE7oU%0AAEAnBFwA0AkBFwB0QsB1MzExMTExMSJHjhw5cuSI/ZY7YcKECRMmiOTn5+fn%0A59d9eeojW9Rn2anPyoqLi4uLi6s6feWnx1Z+VdX2KbUnTpw4ceKEyMSJEydO%0AnGi/erOmcvl9fX19fX21Z/Spzx6rzNpTkNVHEx0/fvz48eOOL39dtzs1NTU1%0ANdX2dC5HgVtZt27dunXrqn6utoY///nPf/7znxXlD3/4wx/+8AdFsQQa68ub%0APHny5MmTFeXAgQMHDhzQPl+2bNmyZcsUxfIUZevrU61atWrVqlWKYgmoNd+u%0A6rbm4uLi4uJiRbE8O01RLI/1VpTS0tLS0tKq5bc8w0v7fO/evXv37lWUKVOm%0ATJkyxWG7yeb2WJ41pih+fn5+fn5Vt8/yFOSq87Vt27Zt27aKcvXq1atXrzqu%0A/HXd7ry8vLy8PEVp3bp169ata14/zooM182MGjVq1KhRVT/PycnJyckRWbhw%0A4cKFC0X+85///Oc//xFp2bJly5YtrS9PfRZd165du3btWvtyqZnksGHDhg0b%0AZn26AQMGDBgwQOT8+fPnz5+v/foqP6XWEmC17ffy8vLy8qo6X7du3bp166ZN%0AbxS1fGVlZWVlZVX/n5ubm5ubK5KUlJSUlCTy4Ycffvjhh9p+9vf39/f3N678%0AtrRq1apVq1ZaRu6yGW1lRkd8OAfLoaqiWAKOolgO4RVl3759+/btsz7fQw89%0A9NBDDynKuXPnzp07p32uZmCWL4qifPzxxx9//LGiDBkyZMiQIdYzFMvTmLX/%0AWwKwojz99NNPP/20olgCRdX1qdNPmjRp0qRJVV9VagZY+XNVRUVFRUWFtrzK%0AGe6ZM2fOnDmjKJbA77j9oa5/2rRp06ZNUxRLV4aWkVueUl11PlsZrrOzFZU6%0AderUqVMn181wuQ4XdtGsWbNmzZqJFBQUFBQUGF0a+1O/Jc2bN2/evLl5txOO%0ARcAFAJ3QhwsAOiHgAi7MNCeT3GT7CLgAoBMCLgDohIALADoh4AKATgi4AKAT%0AAi4A6ISACwA6IeACgE4IuACgEwIuAOiEm9cAgE7IcAFAJwRcANAJARcAdELA%0ABVzQ9u3bt2/fbnQpqtqyZcuWLVvqPn9ycnJycrL9pzeat9EFAFB9GRkZGRkZ%0AIpZnlom8++677777rvboH/Vzvb366quvvvqqyFdfffXVV19pD/kcO3bs2LFj%0ARR555JFHHnlEpEmTJk2aNBGxPPNO5P3333///fdFLE9N1panPiZdfejlzz//%0A/PPPP4v861//+te//iVy9uzZs2fPWi+P5anMIv/+97///e9/i3Ts2LFjx44i%0AS5cuXbp0qciNGzdu3Lihfz0RcAEXEhUVFRUVpb1XA5rRHnvssccee0x72nPl%0Aco0YMWLEiBEiiYmJiYmJIpaHgFpf3tChQ4cOHSoyc+bMmTNnap8//vjjjz/+%0AuEhWVlZWVpb1+V9//fXXX39dZOPGjRs3bqxaf+oPQmhoaGhoqH71RJcC4IK6%0Ad+/evXt37bHyRh9St2vXrl27diJvvfXWW2+9JTJ//vz58+dr/3/yySeffPJJ%0AkfXr169fv15k+PDhw4cPF/H29vb2/o20T82ULU9XFhk1atSoUaO0DN/y9F7r%0A5ZkxY8aMGTNERo8ePXr0aJEdO3bs2LFD5Pnnn3/++ef1D7QqrsMFTEgNSLYy%0AQeiLDBcAdEKGCwA6IcMFAJ0QcAFAJwRcANAJfbgAoBMyXADQCQEXAHRCwAUA%0AnRBwAUAnBFwA0AkBFwB0QsAFAJ0QcAFAJwRcANAJARcAdELABQCdEHABQCcE%0AXADQCQEXAHRCwHUzJSUlJSUlIh4eHh4eHtpreHh4eHi4yIoVK1asWGF9/srz%0ABQYGBgYGisTGxsbGxhq9dYBzI+C6qejo6OjoaBH1bsinTp06deqUSGlpaWlp%0AqUhISEhISIj1+dX5rly5cuXKFZHWrVu3bt1aJDIyMjIy0uitA5wTNyB3M2qG%0AO3z48OHDh4ukpaWlpaVVna558+bNmzcXOXTo0KFDh0SCg4ODg4O1zNZaq7H1%0Af8CdkeHiN40cOXLkyJHWA7Lq7NmzZ8+eFWnbtm3btm1F1qxZs2bNGqNLDzgn%0Ab6MLAOeUl5eXl5cn8uijjz766KNV/5+QkJCQkCDSuHHjxo0bi2RmZmZmZooE%0ABQUFBQUZXXrAOdGl4Gaq26VgrWuALgOg9uhScFPHjh07duyYyPTp06dPny7y%0A0EMPPfTQQ1pA/eGHH3744QejSwmYCxkuAOiEDBcAdELABQCdEHABQCcEXADQ%0ACQEXAHRCwAUAnRBw8ZtOrj65+uRq7bpc9T2A2iPgQkSqBliVtZFmBGCg5gi4%0AbspWgG0xpsWYFmO0z9X3BGCg9gi4bqKmAdYWAjBQcwRck7J3gLWFAAzYRsA1%0ACb0DrC0EYKAqAq6LcrYAawsBGCDgugxXC7C2EIDhjgi4TspsAdYWAjDcAQHX%0ASbhbgLWFAAwzIuAahABbMwRgmAEBVycEWPsiAMMVEXAdhACrLwIwXAEB104I%0AsM6FAAxnRMCtJQKsayEAwxkQcKuJAGsuBGAYgYBrBQHWvRCAoQcC7n8RYPFr%0ABGA4gtsGXAIsaoIADHtwm4BLgIU9EYBRG6YPuARY6MFWAAZERDwUpXITAQA4%0AgukzXABwFgRcANAJARcAdELABQCdEHABQCcEXADQCQEXAHRCwAUAnVQ74JaU%0AlJSUlGgjZ9TX8PDw8PBwkRUrVqxYscL6/JXnCwwMDAwMFImNjY2NjbU+X0BA%0AQEBAQN03dMmSJUuWLNHK27hx48aNG4vExcXFxcXZLm/lV2v1Yk1KSkpKSopI%0AWlpaWlqayIkTJ06cOCEyceLEiRMn1n37YAx7fS/gHmqc4UZHR0dHR2tDGE+d%0AOnXq1CmR0tLS0tJSkZCQkJCQEOvzq/NduXLlypUrIq1bt27durVIZGRkZGSk%0ANl3Hjh07duwo8ssvv/zyyy9Vl3Pjxo0bN26IbNq0adOmTf9jAz09PT09RZo3%0Ab968eXOtvGfPnj179qzI7NmzZ8+ebbu8lV8ra9++ffv27UXGjRs3btw42/XY%0AqlWrVq1aiXz44YcffvihPXYljFTb7wUB173YrUshMTExMTFRy0iLi4uLi4tt%0Az5eUlJSUlCSyd+/evXv3ap8fOnTo0KFDIv7+/v7+/lXnUxv2Tz/99NNPP1X9%0A/3vvvffee++JPPvss88++6zIsGHDhg0bVnW6Zs2aNWvWrO7bP2jQoEGDBols%0A2LBhw4YNIlevXr169art+bZu3bp161aRqVOnTp061V57A87C1veiTZs2bdq0%0AMbqU0Ivd+3BHjhw5cuRI7dDZGjXDbNu2bdu2bUXWrFmzZs0akbKysrKyMpGe%0APXv27Nmz6nwFBQUFBQVaoFUP6dTP1cx53bp169atE5k2bdq0adOqLmf8+PHj%0Ax4/XXi9fvnz58uWq09nqUlCp81+8ePHixYsiQUFBQUFBtuurW7du3bp1E3nz%0AzTfffPNNe+8NOAtr34ucnJycnByjSwe92D3g5uXl5eXliTRt2rRp06ZV/5+Q%0AkJCQkCDyj3/84x//+IdIZmZmZmamyOjRo0ePHi2Sm5ubm5srEhERERERUXX+%0ArKysrKwskezs7OzsbC3wqp8XFRUVFRVpfbQnT548efJk1eWsXLly5cqVWqC+%0Adu3atWvXqk5X3S4F9XO1C2P+/Pnz588XWbhw4cKFC0W8vLy8vLys15vaRQJz%0AsvW9gJtQqslyKKQolr4q69NZW2p113bu3Llz584pyuDBgwcPHmx9uoqKioqK%0ACkVZtmzZsmXLqv7fkkEriuXknPXl9O/fv3///tp6a1petV4mTZo0adKkqv/3%0A9fX19fVVFEvGrSjbtm3btm1b9evH0jViuxwwRl2/F3Av3jUN0MeOHTt27JjI%0A9OnTp0+frmWa6qHSDz/88MMPP9T+ByA0NDQ0NFTks88+++yzz6xP5+3t7e3t%0ALRIfHx8fH1/1/2FhYWFhYVrfqNoVoPblNmjQoEGDBiI7duzYsWOH9fVYu4rC%0A1tlnldrF4ePj4+PjI2IJuNr/1a6VAQMGDBgwoOr8Y8aMGTOG+/Y6PUd/L2AO%0ATns/XPVkmbVDfbPo3bt37969RT766KOPPvpI+8FRqZeTWfthAeA6nHbgw+nT%0Ap0+fPq0FJLNRf+bUvr3KgRaA+ThtwA0ODg4ODrZ9yO+q1C4O9aQdAPNz2oAL%0AAGbjtH24AGA2ZLgAoBMCLgDoxPQBl5uDwBA7Zafs/FX7K5ESKTG6UDCa6QMu%0AoKeje47uObpHpFuzbs26NdMu/+twsMPBDgdFTm49ufXkVqNLCaMQcAE7iO8b%0A3ze+r0hBYkFiQaLIvpb7Wu5rqf3/u6jvor6LEsncl7kvc5/IvD/N+9O8Pxld%0AaujN9FcpqId05t5KGEVtX+UB5QHlASI+V3yu+FyxPd+lPpf6XOoj0uDrBl83%0A+Jr26S7IcIEaKPq86POiz6v+kFc30KqCtgdtD9quza8u73rg9cDrgUZvJRyF%0AgAtUw4qgFUErgkRSY1JjUmPsn5Gqy5s4cuLIiSNF9ozZM2YPNy0yHboUgP9B%0AbT/nt57fen6rSMjAkIEhAx2/3sxNmZsyN4ks8F3gu8BXJHVw6uDUwUbXBuqK%0AgAv8SkVgRWBFoIhvqW+pb6nx7eaGckO5oYh4e3p7ensaXx7UDV0KgIikdUvr%0AltZN5Pnuz3d/vrvzBDYvDy8PL4+qfb3Fo4pHFY8yunSoKTJcuLVu+d3yu+WL%0ArDq96vSq0yLtIttFtous+3IdbUnkksglkSKhEiqhIjJ6z+g9o/cYXSrYQsCF%0Ae1FHgD3g8YDHAyLKN8o3yjci0kt6SS+jC1dzP4f+HPpzqEi3et3qdasncurH%0AUz+e+tHoUsEauhTgFqyNAHPVQKtqer7p+abntUD7f0OJEyVREo0uHSoj4MLU%0AbI0AMxv1hyQyITIhMkEk91jusdxjRpcKKroUYEq1HQFmNlv7be23tZ/ILs9d%0Anrs8ReZ/Mf+L+V8YXSr3RcCFKagjwEIHhQ4KHcT+rqz0w9IPSz8UCRwROCJw%0ABPVjlBo/Jh1wJuoIMBWB5LcFDA8YHjC86uVl19669ta1t0T8JvpN9JtodCnN%0Ajz5cuCQ1YIzYMGLDiA0isZdiL8VeMrpUrkMNvEnlSeVJ5SIZSzKWZCwxulTm%0AR5cCXIKzjQAzm+/++t1fv/uryHTf6b7TfUW+mPHFjC9mGF0q8yHDhVNz1hFg%0AZtNhToc5HeaIfF70edHnRTwpxVHIcOGUXHUEmNk0UBooDRSR46XHS4+XioQF%0AhgWGcfvIWiPDhVNRfyD3Fewr2FdAoDXaRY+LHhc9RD5+5eNXPn6FR7PVlekz%0AXABwFmS4AKATAi4A6ISACwA6IeACgE4IuACgEwIuAOiEgAsAOiHgAoBOnC7g%0AHj169OjRoyKjR48ePXp07ZfDWHDXoO4n9dXX19fX11ekb9++ffv2Fbl8+fLl%0Ay5eNLqV5qfWempqamppqezpVSUlJSUlJ1f0XEREREREhcvz48ePHjxu9dc6H%0A++HCKVQe71heXl5eXi5Sv379+vXri+Tm5ubm5oq0aNGiRYsWRpfWfGJiYmJi%0AYmp+z5Ho6Ojo6GiRtLS0tLQ0bX5PT09PT0/uYVKZ02W41sTFxcXFxYm0a9eu%0AXbt2IklJSUlJSbYz2cDAwMDAQJGXXnrppZdeEvHy8vLy8hL57rvvvvvuO206%0AdTkBAQEBAQEis2fPnj17tjb9999///333xtdC+5DzXSvXr169epVbb/DMfLy%0A8vLy8kTuvPPOO++8s/bLUb9Hbdu2bdu2rci1a9euXbtm9NY5EcXJHDly5MiR%0AI4ryxBNPPPHEE9rn1kpryXwUxXIIanv6c+fOnTt3TlEGDx48ePBg29MXFhYW%0AFhZWnR72Ud1W6Jyt1fVVrtcePXr06NFDUTIzMzMzM61PV1xcXFxcrCiWDFdR%0Arl+/fv36dUX58MMPP/zwQ/aXNS6T4QYFBQUFBVX9vE2bNm3atBHJyMjIyMiw%0AvZzQ0NDQ0NDq//I2atSoUaNG/FLDPezatWvXrl0iXbp06dKli+3p1a6eWbNm%0AzZo1S+tCUF/x/3OZPtxLly5duvQbj1A5duzYsWPHRHr37t27d2+jSwl7mzNn%0Azpw5c0TGjRs3btw4o0vjPg4fPnz48GGRqKioqKgo69OpXQeLFy9evHix0aV2%0Afi4TcOfOnTt37lyRDh06dOjQQWTo0KFDhw4VeeWVV1555RV+UV3d9OnTp0+f%0Arv2wrlu3bt26ddpJssp97nAs9Xtm6TowujTm4XT3w83KysrKyhJ5880333zz%0ATZG333777bffNrpUAFB3TpPhqoeMq1atWrVqlYjlZJXRpQIA+3G6DBcAzMpl%0ArlIAAFdHwAUAnRBwAUAnBFwA0AkBF06Fu7w5p+yXs1/Ofllk18xdM3fNNLo0%0ArstpLgsD4LxiMmIyYn41dD5HciTH6EK5IAIuAKvUI47KF49a+xz/G10KAKpY%0A/9L6l9a/JFL0TdE3Rd9U/b/6uTodqoeAC+D/3Bxwc8DNASJ7e+/tvbe3SMNe%0ADXs17FV1OvVzdTp1PvxvjDSDU+FQ1Vi1rX/2W/WQ4QKQKWlT0qakidzof6P/%0Ajf41n1+dT10OfhsBF3Bjv+z8ZecvO0W67+i+o/sOEc8vPL/w/KLmy1HnU5ej%0ALhf/P7oU4FQ4NNWXo+qb/fjbyHABN3RXr7t63dXLcQFRXa66HlgQcAE3oo4Y%0A2xC1IWpDVN2XZ4u6HnW97o4uBTgVDkUdS804c3bm7MzRsY/VqPU6GwIunAoB%0A1zGcpV6dpRxGoUsBMDFbI8b05u4j1Ai4gAlVd8SY3tx9hBpdCnAq7n7IaS+u%0AUo+uUk57IcMFTKSuI8b05m4j1Ai4gAnYa8SY3txthBpdCnAq7naIaS9mqTez%0AbIc1ZLiAC3P0iDG9mX2EGgEXcGF6jRgzartKpERKjC6MHdGlAAA6IcMFAJ0Q%0AcAFAJwRcANAJARcAdELABQCdEHABQCcEXADQCQEXAHRCwHUz6lh1ewsICAgI%0ACKj7cgoLCwsLC0UeeOCBBx54QMTf39/f31+kU6dOnTp1EtmxY8eOHTu06UtK%0ASkpKSrTtqvwaGhoaGhpadftTU1NTU1OrX0/22j5brG1PeHh4eHi4yIoVK1as%0AWGG73OprYGBgYGCgSGxsbGxsrOPLb6/ttiYlJSUlJUUkLS0tLc0F7y5GwHUz%0A9g64HTt27Nixo8gvv/zyyy+/1H45mzdv3rx5s0hERERERITIN998880334hc%0Au3bt2rVrIllZWVlZWSJ333333XffXXX+6Ojo6OhobSy++nr+/Pnz589XnT4m%0AJiYmJqb65SsqKioqKhLp3Llz586d7Vd/1lTenlOnTp06dUqktLS0tLRUJCQk%0AJCQkxPr86nxXrly5cuWKSOvWrVu3bi0SGRkZGRnp+PLXVvv27du3by8ybty4%0AcePGGV0a+yPgupk2bdq0adNGez958uTJkyeL9OvXr1+/fiKzZs2aNWuWSP36%0A9evXr297eYcOHTp06JCWiaqsBfYzZ86cOXNGZOTIkSNHjtQ+HzJkyJAhQ7TA%0AZk3ljLW28vLy8vLyRO68884777zT9vT16tWrV6+eFviNkpiYmJiYqGXcxcXF%0AxcXFtudLSkpKSkoS2bt37969e40rvy2DBg0aNGiQyIYNGzZs2CBy9erVq1ev%0AGl0q+yHgupmcnJycnBzt/RdffPHFF1+IvPHGG2+88YbIggULFixYIHL58uXL%0Aly9bX05ZWVlZWZlIz549e/bs6bjyvvDCCy+88ILI+PHjx48fr71Wlp6enp6e%0AXvWQOiEhISEhoer0rVq1atWqlUiTJk2aNGkicvDgwYMHD9ouj5ohlpeXl5eX%0AO267bVF/sGwdWp89e/bs2bMibdu2bdu2rciaNWvWrFljXLltUdvdxYsXL168%0AKBIUFBQUFGR0qezH2+gCwFj5+fn5+flaIPv73//+97//XQvE/fv379//N54c%0AkJubm5ubq3UBOMr8+fPnz5+vvVcD6cqVK1euXKl9rh6C17Rvb9euXbt27ar+%0AfVjVLg31h+t3v/vd7373O8dtvzVqhv7oo48++uijVf+v/tA0bty4cePGIpmZ%0AmZmZmc4fwNT69/T09PT01Pb/woULFy5cKNKgQYMGDRoYXcraI+BCRLQApr7a%0ACkC33XbbbbfdJvLzzz///PPP1V/P7t27d+/eXfVzPz8/Pz8/7QegZcuWLVu2%0A1G/7Dx8+fPjwYZGoqKioqP9xu8OCgoKCggKRpk2bNm3aVL/yVbZp06ZNmzaJ%0AbNy4cePGjVX/v2TJkiVLlhhXPnuZMWPGjBkztPbx7rvvvvvuu0aXqvYIuG4u%0AODg4ODhY5Kmnnnrqqae0QOvj4+Pj42N9PrUv9bPPPvvss8+q/l/NBOPi4uLi%0A4kR69erVq1cvkTlz5syZM0eka9euXbt21aZX++q8vLy8vLy0vmY1AB45cuTI%0AkSPWy3P06NGjR49WPRuv9kUnJycnJydbn79Dhw4dOnSw3Sf6+eeff/7557ZP%0AWtXVsWPHjh07JjJ9+vTp06eLZGdnZ2dnaxn8Dz/88MMPPzhu/c5GPfmntstt%0A27Zt27bN6FLVHPfDRZ2oJ8vUqwnMzt22F/bFSTPUyenTp0+fPi3Su3fv3r17%0AG10ax1GvC1a3F6gNMlwA0AkZLgDohIALADoh4AKATgi4AKATAi7gwkqkREqM%0ALgTbV20EXADQCQEXAHRCwAUAnRBwAUAnBFwA0AkBFwB0QsAFAJ0QcAFAJwRc%0AANAJARcAdELABQCdEHABQCcEXADQCQEXAHRCwAUAnRBwAUAnBFwA0AkBFwB0%0AQsAFAJ0QcAFAJx7KfxldEAAwOzJcANAJARcAdELABQCdEHABQCcEXADQCQEX%0AAHRCwAUAnRBwAUAnBFzABW3ZsmXLli1Gl0Kzffv27du31305Hh4eHh4ejpve%0AaARcwIWcOXPmzJkzzhdw+/Xr169fP6NL4fwIuIALeffdd999912RnJycnJwc%0AkVWrVq1atcq48mRkZGRkZIhcv379+vXrWnnS09PT09O16UJCQkJCQkQWLly4%0AcOFCER8fHx8fH5G8vLy8vLyqy73llltuueUWkRdffPHFF1/UMtlTp06dOnXK%0AdrnU6f/0pz/96U9/EmnatGnTpk1FPv74448//ti4+hIFgMs4cuTIkSNHFGXS%0ApEmTJk0yujSamkaT/fv379+/X1Hi4uLi4uJsL6eioqKiokJR6tWrV69ePevT%0Ajx8/fvz48YqSnZ2dnZ2tKD/++OOPP/6ovRod9chwATic2uXg5eXl5eUlct99%0A9913331aZmyLt7e3t7e3yNWrV69evWp9ui+//PLLL7/UMuGsrKysrCztdfPm%0AzZs3bzauHryNWzWAmvL09PT09BS5efPmzZs3rU+3evXq1atXi4wZM2bMmDHG%0AldfPz8/Pz0/k4sWLFy9e1N7v3bt37969Iu+99957771nezmWDFckICAgICDA%0A+nR9+vTp06ePyC+//PLLL78Yv/2VcXtGwAWpfZTz5s2bN2+eyAsvvPDCCy8Y%0AV57IyMjIyEiR22677bbbbhPp3r179+7dRb7++uuvv/5aJCIiIiIiQqRr165d%0Au3YVmT9//vz587XpVqxYsWLFCm27goKCgoKCRJKSkpKSkrS+2Pz8/Pz8fJHw%0A8PDw8HBt+spRTP187NixY8eO1QL28ePHjx8/LrJv3759+/YZsN8IuID5pKSk%0ApKSkiMTHx8fHxxtdGqjowwUAnRBwAUAnBFwA0Al9uACgEzJcANAJARcAdELA%0ABQCdEHABQCcEXADQCQEXAHRCwAUAnXAdLgAAAEyFHgUAAACYCgkuAAAATIUE%0AFwAAAKZCggsAAABTIcEFAACAqZDgAgAAwFRIcAEAAGAqJLgAAAAwFRJcAAAA%0AmAoJLgAAAEyFBBcAAACmQoILAAAAUyHBBQAAgKmQ4AIAAMBUvI0uAADHKykp%0AKSkpEQkODg4ODhYJDw8PDw8XGTFixIgRI7TpysrKysrKRH766aeffvpJZOfO%0AnTt37hQ5f/78+fPnRVq2bNmyZUuR999///333xe5//7777///tqv9+bNmzdv%0A3hQ5e/bs2bNnRTIzMzMzM0VycnJycnJEAgICAgICRDIyMjIyMmyvDwAAERJc%0AwC21adOmTZs2IsnJycnJydWf74033njjjTdEunXr1q1bNy1R3bBhw4YNG+y/%0A3rCwsLCwMJHu3bt3795d5Nq1a9euXRPx9fX19fU1uhYBAM6KSxQAVFtcXFxc%0AXJzIqFGjRo0aJZKampqamiqye/fu3bt32289+fn5+fn5IkVFRUVFRSIRERER%0AEREktgCA6iHBBVBjas+q6syZM2fOnLE9X3p6enp6uoiHh4eHh4f11w4dOnTo%0A0EFk6dKlS5cuFfn++++///57o7caAOAquEQBQLWVlpaWlpaKrF69evXq1SJ+%0Afn5+fn4igwcPHjx4sO35o6Ojo6OjRdLS0tLS0ozeGgCAWdGDC8CqCxcuXLhw%0AQWTmzJkzZ84UqV+/fv369UX8/f39/f1FTpw4ceLECe09AADOgB5cwA1VvlRA%0AVa9evXr16ok0atSoUaNGIl26dOnSpYvI8OHDhw8frt1lwcfHx8fHx+itAADg%0At3ko/2V0QQAAAAB74BIFAAAAmAoJLgAAAEyFBBcAAACmQoILAAAAUyHBBQAA%0AgKmQ4AIAAMBUSHAB2HRy9cnVJ1eLjPYZ7TPaR7t/rvp+1+hdo3eNtv5/dX4A%0AAPRAggvAZgKrWluxtmJthYh692z1fc+1Pdf2XGv9/yoSYACAHkhwATdQ1wS2%0AxZgWY1qMqf361flJgAEAeiDBBUzA6AS2rkiAAQD2RIILuABXT2DrigQYAFAT%0AJLiAE3D3BLauSIABAL9GggvogATWWCTAAOBeSHABOyCBdW0kwABgLiS4QDWQ%0AwLo3EmAAcC0kuICQwKJuSIABwLmQ4MItkMDCSCTAAKAvElyYAgksXBkJMADY%0AFwkuXAIJLNwZCTAA1AwJLpwCCSxQeyTAAPD/I8GFLkhgAeOQAANwNyS4sAsS%0AWMB1kQADMBsSXFQLCSzgvkiAAbgaElyICAksgNojAQbgbEhw3QQJLACjkAAD%0A0BsJrkmQwAJwVSTAAOzNQ1HUUAJXViIlUiIit8qtcqvRhQEAHRH/AFRGggsA%0AAABT4RIFAAAAmAoJLgAAAEyFBBcAAACmQoILAAAAUyHBBQAAgKmQ4AIAAMBU%0ASHABAABgKiS4AAAAMBWHJbglJSUlJSXaIxXvuOOOO+64Q2T69OnTp0/XXqdM%0AmTJlyhSRoUOHDh06VKRRo0aNGjXS5mvVqlWrVq1Evv3222+//bbu601MTExM%0ATBR54oknnnjiCZF27dq1a9dOmz4wMDAwMND2+r744osvvvhCm2/BggULFizQ%0AfweqUlNTU1NTRRo2bNiwYcOq2x8TExMTEyMyceLEiRMnigwZMmTIkCEi7du3%0Ab9++vTb91KlTp06dWv36bd68efPmzUXi4+Pj4+Ntv86aNWvWrFm2l6u+NmnS%0ApEmTJiLFxcXFxcXVr4+UlJSUlBRtOWlpaWlpaVWnmz9//vz587Xpvvzyyy+/%0A/NK4/Qi4I6N+L5599tlnn31Wm//cuXPnzp0zujYA2IXiIJaERH1CmqJER0dH%0AR0fXfDmWREVbzogRI0aMGOG49VoCpqJYAp6ilJWVlZWVaf/fsWPHjh07tOVP%0AmzZt2rRpNd+uioqKiooKbTnLli1btmxZ9ee/fPny5cuXFSU4ODg4OFhR/Pz8%0A/Pz8FOXgwYMHDx6seXmqy1771dZy586dO3fuXEWJioqKiorSPk9PT09PT7e9%0APLU+1fm2bdu2bds269M/99xzzz33nDb97t27d+/e7bh6BKAx6vdi6dKlS5cu%0AVRRLx4DRtQDAnryNTrBtiYuLi4uLE9mzZ8+ePXtE1q9fv379ehFLAiLSo0eP%0AHj161H09+fn5+fn5IkVFRUVFRSIREREREREivr6+vr6+2nRqD4La02tUz61a%0ADrVnU+2h7Ny5c+fOnfUrR25ubm5urkhCQkJCQoLt6Xv37t27d2+Rxx577LHH%0AHrM+nbpdloRWxPJDJGL54RNJSkpKSkoSWbRo0aJFi+q+HYsXL168eLHI22+/%0A/fbbb2s9zpYDBv3qE0Dt1fT3YuzYsWPHjhUZMGDAgAEDjC49AHty+gRXFRYW%0AFhYWpr0/c+bMmTNnbM+nJkjqKShrAgICAgICtERKTXBUP/30008//SRy6NCh%0AQ4cOiQwbNmzYsGEi3t7e3t7/oxZtrVelJqzqa2XLly9fvny5SGxsbGxsrMip%0AU6dOnTql/b9FixYtWrSwvZ4777zzzjvvFMnLy8vLy7M+nXqqLjQ0NDQ01Pp0%0Abdu2bdu2rciSJUuWLFlie/3VVV5eXl5err239LCKDBw4cODAgSIdO3bs2LGj%0Altjv379///79tveHNT4+Pj4+PtoP3aZNmzZt2iTy888///zzzyJNmzZt2rSp%0A/bYPgONU9/eiQYMGDRo00F4BmIfTDzIrLS0tLS0VWb169erVq0Usp+JFBg8e%0APHjwYNvzqz1+lg5r669Xrly5cuVK1cRWZbkkQHuv9uDaYm19lksUtOksp9St%0AT68mtqrKPaArVqxYsWKF7fIcP378+PHjVZffv3///v37679/a0pNqNX9oSa0%0A6g+Uun316tWrV69ezZdfv379+vXra+8r73cAzquuvxcAzMPpEtwLFy5cuHBB%0AZObMmTNnztQSDn9/f39/f5ETJ06cOHFCe6+XNm3atGnTRiQoKCgoKKj6gxgc%0ART0Vp55aT05OTk5OFgkPDw8PDxexXCtsXPkczcvLy8vLS+u5nT179uzZs7X9%0A9Omnn3766ac1X+6+ffv27dunJczq8qxRB7NlZWVlZWUZXSuAe3HW3wsATsBR%0AF/dWHjRg7dXS06YolsRMUSw9k4qybt26devWKYrlVHXt12uvQVCqV1999dVX%0AX9WW//7777///vuOqsWasyTeimK5W4KiWK4lVhRLwqYolsRQUSyJuqJYekQV%0AxXJXCUWxXINqvd6ru1+tvYaEhISEhNhe7qRJkyZNmlTz7VcH2Vl6dqs/yGzN%0AmjVr1qzRprccONhen+VSiZoPEgSgMer3AoB5eah/GJ1ou5oJEyZMmDBBZOXK%0AlStXrhTJzs7Ozs4Wueeee+655x6jS4fqUvdbp06dOnXqpO1XdbCZLep848eP%0AHz9+vPVLXAAAgH6c7hIFV/HOO++88847Inv37t27d6/Ixo0bN27cKFJQUFBQ%0AUGB06WCLup/UwWTqfqxuYgsAAJwXPbhAHdCDCwCA8yHBBQAAgKlwiQIAAABM%0AhQQXAAAApkKCCwAAAFMhwTUJ9ZHAJVIiJUYXBgAc4MqIKyOujBAZNm/YvGHz%0AtLi3yneV7ypf7f3o20ffPvp2kWtdrnW51sXoUgMwAgkuAMAppYalhqWGaYnr%0Aa3tf2/vaXpHUmNSY1BjtUeNjy8eWjy3X3r9X/l75e+UicwbPGTxnsDb/Vy9+%0A9eJXLxq9VQD0wF0UTEIN4MVKsVKsiNwqt8qtRhcKAKqh4PcFvy/4vUi3Ft1a%0AdGuhfb7v5L6T+06KNDvY7GCzg3Vfz5HtR7Yf2S7SPqp9VPsokQd3P7j7wd0i%0AHy//ePnHy0VuWXPLmlvWGF0bAOyBBNckSHABOLubx24eu3lMZF6feX3m9RGZ%0A+9Pcn+b+JLKh0YZGGxqJjCgcUTiiUMcCeYu3eIssOrvo7KKzIjNDZ4bODBV5%0Av/D9wvcLRUY2GtloZCOjaw1AbZDgmgQJLgBnc2DagWkHponc99p9r933msjQ%0Avw7969C/iqzOWp21OkskMDUwNTDV6FJW9WPSj0k/Jol0iegS0SVC5Jb8W/Jv%0AyRfZ2Xhn452NRZrEN4lvwgNdAKfGNbgAgDqxNvhLpXajfPTiRy9+9KLzJraq%0A5oubL26+WKRwXOG4wnEix1459sqxV0Q+//7z7z//Xtu+Nya/MfmNySLytXwt%0AXxtdagC/RoILAKiR6g7+uvdv9/7t3r8ZXVr7eXr508ufXq5t38iDIw+OPCjS%0ApUWXFl1aiPj18evj10ck72je0byjRpcWcG9comASXKIAwN70GvxlNp9c+OTC%0AJxdEHr310VsfvVVk7qW5l+ZeEnn5yMtHXj4i4nmv572e9xpdSsDc6MEFADen%0ADv56pdkrzV5pph0w7y3YW7C3QKRgY8HGgo3aK4nt//bILY/c8sgtWk/vjIYz%0AGs5oKPLY+MfGPzZeq9/siOyI7AijSwuYEwkuALgZdfCXmmiN2DBiw4gNIond%0AE7sndtcSM93vamBSgeWB5YHlIp9kf5L9SbZWvxfGXBhzYYy2H2IXxy6OXSxS%0Afqr8VPkpo0sNuDYSXAAwKbMN/jKbB2Y/MPuB2dp+eP2Pr//x9T+KTP3n1H9O%0A/ae2v7559ZtXv3nV6NICroVrcE2Ca3ABqIO/Ys7FnIs5J/KX2/9y+19uF3lx%0A+4vbX9wu4tnGs41nG6NLiZpSL2XodLTT0U5HRYbcM+SeIfeIrD+y/sj6I1oP%0AMQCNt9EFAADUjNXBX832NdvXTEQpVAoVLi0wjY5HOh7peEREEUUUEbl54OaB%0AmwdE/hzx54g/R4j8xeMvHn/xEPm45OOSj0u0a4ABd8YlCgDgpBj8hd+i3oXh%0Az/X/XP/P9bVLHDqc7nC6w2ntdmVdTnY52eWkSNH9RfcX3W90qQF9keACgJNg%0A8BfqonW71u1atxMp2162vWy7SObJzJOZJ0U++P0Hv//g91q7enfyu5PfnWx0%0AaQHH4hpck+AaXMB1qIO/xnQa02lMJ5GNczbO2ThHZH/i/sT9ieZ7QAKcy5mU%0AMylnUkR6ne11ttdZkQstL7S80FIk80jmkcwj2pPcAFdGgmsSJLiA82LwF1zB%0AB+c+OPfBOZHHwx4PezxMZOH5hecXnheZ0XhG4xmNReS6XJfrRpcSqB4GmQGA%0AnTD4C65sZKORjUY2EhmpjFRGKiIXnrzw5IUnRfp80+ebPt+IfO3xtcfXHiI/%0AZPyQ8UOGSESfiD4RfYwuNfDbuAYXAGqIwV9wB7esuWXNLWtEtkduj9weqV0D%0A/mPaj2k/pmntfvrc6XOnzxW50ehGoxuNjC41YEGCCwA2MPgL0PSb129ev3la%0Au//rZ3/97K+fiTzl+5TvU77a92R/2P6w/WFGlxbuimtwTaJESqREuPYWcAS+%0AX0DN8b2BkUhwAQAAYCpcogAAAABTIcEFAACAqZDgAgAAwFRIcAEAAGAqJLgA%0AAAAwFRJcAAAAmAoJLgAAAEyFBNfFbNmyZcuWLdqTYpKTk5OTk40uFQAAgPMg%0Awa2mo0ePHj16VEssR48ePXr0aKNLBaAuSkpKSkpKtO/1HXfccccdd4hMnz59%0A+vTp2uuUKVOmTJkiMnTo0KFDh4o0atSoUaNG2nytWrVq1aqVyLfffvvtt98a%0AvVVA9VRu/+prkyZNmjRpIlJcXFxcXFz95aWkpKSkpGjLSUtLS0tLs73eyt+7%0AxMTExMREkSeeeOKJJ54QadeuXbt27bTpAwMDAwMD+b7hfyPBdbDVq1evXr1a%0AJDIyMjIyUiQoKCgoKEikQYMGDRo0ELn//vvvv/9+kb///e9///vfa758Hx8f%0AHx8frWe3R48ePXr0EAkICAgICBC57bbbbrvtNpEBAwYMGDBA5MCBAwcOHLC+%0AvMo9xAcPHjx48KDIJ5988sknn4j07NmzZ8+eWoBRA6G6/MzMzMzMTKNrHaid%0ANm3atGnTRjszor4uW7Zs2bJlIhs3bty4caPIuXPnzp07J6I+B3LatGnTpk0T%0A6datW7du3URiYmJiYmKM3hqgZubOnTt37lyRu+++++677xZp2LBhw4YNRTIy%0AMjIyMhy33srfu9dee+21114TWbdu3bp167QOJvX7pv7+dO/evXv37iLl5eXl%0A5eVG1x6cDQmunX311VdfffWVliCuWrVq1apVIjt27NixY4fIpUuXLl26JHLx%0A4sWLFy+K7Nu3b9++fVXn++CDDz744APb61OPdJs2bdq0aVOR3bt37969W6S0%0AtLS0tFTk9OnTp0+fFnn00UcfffRRkfvuu+++++4Tef75559//nnby7/33nvv%0AvfdekWbNmjVr1kxk165du3btErly5cqVK1dEzpw5c+bMGZE//OEPf/jDH0S6%0Adu3atWtXrVyAO4iLi4uLixMZNWrUqFGjRFJTU1NTU7XvI+AK1B7b9PT09PR0%0AkSVLlixZskQkOjo6OjpaZMaMGTNmzDCufPn5+fn5+SJFRUVFRUUiERERERER%0AIr6+vr6+vkbXHpwNCa6dJSQkJCQkaO+3bt26detWrae1MjWh/ec///nPf/5T%0AJCwsLCwsTDslaouaSP7+97///e9/b3262NjY2NhY7f3hw4cPHz5se/lqz1SX%0ALl26dOlifTr1B1516NChQ4cO6VbtgFNQv78q9QAQcAWVe0Kfe+655557TiQn%0AJycnJ0c7k6H+3ly/fv369et1X6+aUFe+VKLya4cOHTp06CCydOnSpUuXinz/%0A/ffff/+90bUGZ0WCa2f+/v7+/v7ae/WUSnWp01dUVFRUVNievnHjxo0bN3bc%0A9lT+wQZQlXrGRL0kyc/Pz8/PT2Tw4MGDBw82unRA3bRt27Zt27Yily9fvnz5%0Asoi3t7e3t7d2qd3x48ePHz8uUq9evXr16tV8+WoPsfr7Z+1VPXMYHx8fHx9v%0AdK3A2ZHg2tmbb7755ptvakecgwYNGjRokO0jXfXUpnptn3qxPgDnc+HChQsX%0ALojMnDlz5syZIvXr169fv752gHvixIkTJ05UPeAFXJmXl5eXl5fI/v379+/f%0ALzJ79uzZs2dr19B++umnn376qdGlBCy8jS6A2aiDTG7evHnz5k1tUIp6hJqV%0AlZWVlaX10LZv3759+/YizzzzzDPPPCOydu3atWvXinh6enp6cvgB6KryqVKV%0A2jOl3j1BvWRn+PDhw4cPFykrKysrK7N+KRJgRi+99NJLL70k8vDDDz/88MPa%0AGA/AGXgoSk1PorunefPmzZs3T2TOnDlz5szRRnlWd7AWAAAA9EEfYSWLFi1a%0AtGiR1mOj3gbr3//+97///W+RvLy8vLw8ElsAAABnRQ8uAAAATIUeXAAAAJgK%0ACS4AAABMhQQXAAAApkKCCwAAAFMhwQUAG9T74pZIiZQYXRjASV3rda3XtV7a%0A9+XhQQ8PeniQ9l79P6AHElwAAFBr6VvTt6ZvFam3q96uertETh49efTkUZEt%0AW7ds3bJVe6/+X50ecCRuEwYANqg9UMVKsVKsiNwqt8qtRhcKMMqP8qP8KPLw%0AYw8/9vBj2sdbNm3ZtGWTiDSX5tLcjvMBtUCCCwA2kOACIv/J+U/Of3JEWrRr%0A0a5FO5G0z9I+S/tMJHpQ9KDoQTVfntqT23dw38F9B2s9vXfcdcddd9xl9NbC%0A1XGJAgAAsGrxd4u/W/ydlthe7Xm159WetU9sVer86vLU5avrA+qCBBcAAPyf%0AyoPFVOr5Xv+d/jv9d9pvferyKp9PZnAa6oIEFwAAWB0sltQhqUNSB/3Koa6P%0AwWmoC67BBQAbuAYXpuQqg75cpZxwKiS4AGADCS7MxN6DxfTG4DRUB5coAADg%0ABhw1WExvDE5DdZDgAgBgQnoPFtMbg9Pwv5DgAgBgIs4yWExvDE7Dr3ENLgDY%0AwDW4cGoMwqJeUAUJLgDYQIILZ+Tqg8X0xuA098IlCgAAuBCzDBbTG4PT3AsJ%0ALgAATszsg8X0xuA090CCCwCAE3LXwWJ6Y3CaOXENLgDYwDW40AWDopwD+8EU%0ASHABwAYSXDgSg8WcG4PTXBOXKAAAYAAGi7kGBqe5JnpwAcCGEimREqHnFvZF%0Au3Jt7D/nRoILAAAAU+ESBQAAAJgKCS4AAABMhQQXAAAApkKCCwAAAFMhwQUA%0AAICpkOACAADAVEhwAQAAYCokuAAAADAVElzAxJ599tlnn31WxMPDw8PDQ+Tc%0AuXPnzp0zulRVffHFF1988YVWzgULFixYsMDoUomkpqampqaKNGzYsGHDhlr5%0A7rjjjjvuuEMkJiYmJiZGZOLEiRMnThQZMmTIkCFDRNq3b9++fXtt+qlTp06d%0AOtX6ekpKSkpKSrTpmzdv3rx5c5H4+Pj4+Hjbr7NmzZo1a5bt5aqvTZo0adKk%0AiUhxcXFxcXH16yMlJSUlJUVbTlpaWlpaWtXp5s+fP3/+fG26L7/88ssvvzR6%0Ab9Ze5XpU9//06dOnT5+uvU6ZMmXKlCkiQ4cOHTp0qEijRo0aNWqkzdeqVatW%0ArVqJfPvtt99++23d15uYmJiYmCjyxBNPPPHEEyLt2rVr166dNn1gYGBgYGD1%0A1wcLo743sDMFgGktXbp06dKlimJJ0KxPV1FRUVFRoSiWQKwoXbp06dKli6Lc%0Aeuutt956q6IEBQUFBQUpiiVxU5TJkydPnjxZUY4dO3bs2LHal2/Hjh07duxQ%0An6SoKNOmTZs2bZr16ZctW7Zs2TJt+jVr1qxZs8b2ek6fPn369Gltvj/+8Y9/%0A/OMfq053+fLly5cvK0pwcHBwcLCi+Pn5+fn5KcrBgwcPHjzouP1k+cHUyhcd%0AHR0dHW3/5c6dO3fu3LmKEhUVFRUVpX2enp6enp5ue3mV63/btm3btm2zPv1z%0Azz333HPPadPv3r179+7djqtHR7HX/lG/X+pyRowYMWLECMet15JgK4olsVKU%0AsrKysrIyo2vT+Rn9vYF9eBudYANwnLFjx44dO1ZkwIABAwYMsD5dSEhISEiI%0ASJs2bdq0aSPyr3/961//+pf16cvLy8vLy0V8fX19fX1rXz61x0vtaTK651Yt%0Aj9pDo/a0dO7cuXPnzvqVIzc3Nzc3VyQhISEhIcH29L179+7du7fIY4899thj%0Aj1mfTt0uyw+ziOUASMSSOIkkJSUlJSWJLFq0aNGiRXXfjsWLFy9evFjk7bff%0Afvvtt7UeZ8sBg3716Szi4uLi4uJE9uzZs2fPHpH169evX79exJL4i/To0aNH%0Ajx51X09+fn5+fr5IUVFRUVGRSERERERERN2/r+5K7+8N7IMEFzCxBg0aNGjQ%0AQHu1ZuXKlStXrhQZPXr06NGjRSw9lyKPP/74448/rp2Cj4yMjIyMrPsP5U8/%0A/fTTTz+JHDp06NChQyLDhg0bNmyYiLe3t7e3gVHp1KlTp06d0t63aNGiRYsW%0Atue7884777zzTpG8vLy8vDzr06mXiISGhoaGhlqfrm3btm3bthVZsmTJkiVL%0A7Ld96oGJytLDKjJw4MCBAweKdOzYsWPHjlpiv3///v3799d+v/j4+Pj4+GgH%0AWJs2bdq0aZPIzz///PPPP4s0bdq0adOm9ts+VxEWFhYWFqa9P3PmzJkzZ2zP%0ApyZY6qluawICAgICArRETD2wQO3o/b2BfXANLgCxnCoVsZzC1F7VH0j1Gj61%0Ap9fLy8vLy0vEcqqt5uuzXAqgvVd7cB3l/Pnz58+ftz1d5R7QFStWrFixwvZ8%0Ax48fP378uHrJl/bav3///v37O2677EVNqNX9ov4wqwdG6vbVq1evXr16NV9+%0A/fr169evr72vvP/dRWlpaWlpqcjq1atXr16tHUgOHjx48ODBtudXewwrt7PK%0Ar1euXLly5QqJraM5+nuDuiHBBSCFhYWFhYVVP7/llltuueUWkeeff/75558X%0AsVwzK3Lz5s2bN29qg7BqSr0UwnJtb/UHwXTo0KFDhw7a+88+++yzzz6zPZ9a%0AflvUU8jqqfXk5OTk5GSR8PDw8PBwbfvNSj1wUXugZs+ePXv2bG1/ffrpp59+%0A+mnNl7tv3759+/ZpP/zq8szuwoULFy5cEJk5c+bMmTO1RN/f39/f31/kxIkT%0AJ06c0N7DNTnqe4O6IcEFIKtWrVq1apV2ran6Q6xeiqCO3p43b968efNEMjMz%0AMzMztWsra8rT09PT01PkhRdeeOGFF0RycnJycnJEPvjggw8++MD6fA8++OCD%0ADz6oJeSWQXAirVu3bt26tdYjpt6FIDY2NjY2VmTt2rVr167VtsMWdZS62iP2%0A4Ycffvjhh9o1k+pdEtQDgMo9N3fdddddd92lXYqg1pM6vS2VT0XberV1yUNt%0AvfTSSy+99JJ2zezWrVu3bt1a/fnVercMRtSWZ+sUu7Oztn/USwPUdvb0008/%0A/fTT2ils9cyIeomOu16iYXZ1/d7APjzU0WZGFwSA+5owYcKECRO0a4Gzs7Oz%0As7NF7rnnnnvuucfo0qGm1P3XqVOnTp06afu3tgdEAFBTJLgAnIZ6Klu9L+74%0A8ePHjx8v0qxZs2bNmhldOthSUFBQUFCgHaiog8u6devWrVs3o0sHwJ2Q4AIA%0AAMBUuAYXAAAApkKCCwAAAFMhwQUAAICpkOACAADAVEhwAQAwgHr/3BIpkRKj%0AC4MaY/85NxJcAAAAmAoJLgAAAEyFBBcAAACmQoILAAAAUyHBBQAAgKmQ4AIA%0AAMBUSHABAABgKiS4AAAAMBUSXAAAAJgKCS4AAABMhQQXAAAApkKCCwAAAFMh%0AwQUAAICpkOACAADAVEhwAQAAYCokuAAAADAVElwAAACYCgkuAAAATIUEFwAA%0AAKbiofyX0QUBAMCdlEiJlIjIrXKr3Gp0YVBj7D/nRoILAAAAU+ESBQAAAJgK%0ACS4AAABMhQQXAAAApkKCCwAAAFMhwQUAAICpkOACAADAVEhwAQAAYCokuAAA%0AAJVs2bJly5YtIh4eHh4eHiLJycnJycmus3x3R4ILAIAOoqKioqKiRGJjY2Nj%0AY40ujfOinmAPJLgAADjA66+//vrrr4sEBQUFBQWJbN++ffv27SJvvfXWW2+9%0ApfXcqa8PP/zwww8/bHSpXbeevv3222+//VZk/Pjx48ePF2nZsmXLli1FfH19%0AfX19RRo0aNCgQQMtgd65c+fOnTurX05/f39/f3+RdevWrVu3TqRz586dO3cW%0AqVevXr169URCQ0NDQ0NFRo0aNWrUKJGTJ0+ePHnS/vW1evXq1atXi9x33333%0A3XefVm8hISEhISEiAwcOHDhwYM23z3QUAADgMEeOHDly5IiiqL+6kyZNmjRp%0AktGlcj51racTJ06cOHFCUS5fvnz58mXr082fP3/+/Pnael599dVXX3216nSb%0AN2/evHmzNp2fn5+fn59WTmuWLl26dOlSbT5Lwmt7+YsXL168eHHV6Xbv3r17%0A925tulmzZs2aNcv6+gsLCwsLCxXFkvAqSrNmzZo1a6YoN27cuHHjhuP3o7Og%0ABxcAALg8tcc2MDAwMDCw6v8tCZ7IiBEjRowYoX1e3Z7WmTNnzpw5U6Rdu3bt%0A2rWzPt3UqVOnTp0q8tBDDz300EMi69evX79+vUheXl5eXl7NtysuLi4uLk57%0Av2DBggULFlTt2VZfw8LCwsLCRIqKioqKikQKCgoKCgpEvv7666+//tqovaM/%0Ab6MLAAAAUFtJSUlJSUnaIK2ePXv27NlTZMKECRMmTNASX/VSAjXhq6nS0tLS%0A0tLqT3/z5s2bN2/WffsqL8fSQyvSqFGjRo0aOb5+XRU9uAAAOJDao6Y6dOjQ%0AoUOHar6clJSUlJQUkaysrKysLKO3yv5qWk8VFRUVFRUilksCtGti1WtPx4wZ%0AM2bMGJFevXr16tVLpGvXrl27dhVJS0tLS0ureflee+211157zXa5li9fvnz5%0AcpH09PT09HTtmtzWrVu3bt265utV97vq3nvvvffee0VOnz59+vRp2/Pn5ubm%0A5ubWff+4GhJcAAAcqGHDhg0bNtROhQcHBwcHB4vUr1+/fv362iChZ5555pln%0AnrG+nJUrV65cuVJk165du3btMnqrjK8nHx8fHx8fLdFTE7/bb7/99ttvF7Fc%0AMysSHh4eHh4ukpCQkJCQIGK5BlekS5cuXbp0sV0u9dT/uXPnzp07J5KZmZmZ%0AmSnSsWPHjh07aoPP1EFeaoKdn5+fn5+vDUqrLTVBt1xZqiX0Tz311FNPPaX1%0A5Hp7e3t7e2vvBw0aNGjQIJHs7Ozs7Gyj967+PNSLcY0uCAAAsK5Tp06dOnXS%0A7hIQHx8fHx9vdKkA50QPLgAAAEyFBBcAAACmwiUKAAAAMBV6cAEAAGAqJLgA%0AAAAwFRJcAAAAmAoJLgAAAEyFBBcAAACmQoILAAAAUyHBBQAAgKmQ4AIAAMBU%0A/h/l6gAjxvQa3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data:image/png;base64,%20iVBORw0KGgoAAAANSUhEUgAAAVwAAAGkEAYAAAFaQHGNAAAABGdBTUEAALGP%0AC/xhBQAAAAFzUkdCAK7OHOkAAAAgY0hSTQAAeiYAAICEAAD6AAAAgOgAAHUw%0AAADqYAAAOpgAABdwnLpRPAAAAAZiS0dE////////CVj33AAAAAlwSFlzAAAA%0ASAAAAEgARslrPgAAVkNJREFUeNrt3XtcFXX++PE3dwSxEEQzJS9pYm7qaqWo%0AmWBeWysvrJmZmRcMNELxUma722pe2B6alFbuZt5qpbTS7CJg5jVdXNBKQRHX%0AKBUl8IYC6vz+ODvf6QedPVzOmTlnzuv5z+Ec5vKZz3zO+7znM/OZ8VD+S+AQ%0AnkYXwOyoYAejgh3MaSr45MmTJ0+eNLoU9uc0FfzKK6+88sorRpfC/jzIIhzL%0AaVqwWVHBDkYFOxgV7GBUsINRwQ5GBTsYFexgNitYPQwJCQkJCQkRefDBBx98%0A8EGRzZs3b968WZuub9++ffv2rTr/1atXr169qv+GlZeXl5eXi8ydO3fu3Ln6%0Ar///KDWkzuXn5+fn56d9Hh0dHR0drb0/fPjw4cOHrf/fXeh2qNypU6dOnTqJ%0AZGVlZWVlGdiidEZfhIOZ7kcurVtat7Ru2vsBiwYsGrDIwAIZHaPsZdv92+7f%0Adr/RpaiKEOFgrhcidspO2Wm/xY17Ztwz455xXHFdpgV7eHh4eHhoebm9ndx6%0AcuvJrSItBrUY1GKQHcvtKhXsqlwvRLiYWldwcnJycnKy4wtYUlJSUlIi8tpr%0Ar7322muOW75KDUWRkZGRkZF1X77LtODExMTExETHLd9y6K+937Nnz549e+q+%0AXGKwg7lMC3ZVVPB/qbFXfbUXb6M3zFk4KlDSgh3MbSs4++Xsl7Nftt90Vhnd%0A26S3G/1v9L/RX7/5SNMczG1DhF5cvoLHjRs3btw4kbS0tLS0NNvT636ht9Ex%0AUfXkk08++eST2lnrN998880336z+/Nu2bdu2bZvt6Sw7RL/tIgY7mMuHCGfn%0AdhVc20Ph2s7ndhWsNyrYwahgB6OCHYw0zcFowQ5GBdfQli1btmzZUv3pqWAr%0AKioqKioq6n4KiRjsYLRgB6OCHYwQ4SC0XAehYh2EinUQwytWHXGpXiZq70uT%0AjGJ4xfr6+vr6+mrvzfJTSlbgIIa3WLMyrGJH+4z2Ge1T/c9djl7n9Z/wfsL7%0ACW/95jOawyrWURXiKhVtt4o1aoOdtaJrXbHOukHOUi7SLQch3XKQ/6tY9VBS%0APRKydrMhWxw1aqamjL4vcJUWO2PGjBkzZtR+gZUDS1FRUVFRkf4bZvT9gImx%0ADkKMdRAq1kHcpmK39tvab2s/HVdodCJdW7Ut/Zrua7qv6e748rnej5d6k6Fe%0A0kt6GV0Y61yvYl2E28RYvVGxDuL2FVvTkZXVVe2KzcjIyMjIqPq5XndpcpR/%0A/OMf//jHP+y/XH68HMTtQ4GjULEOQsU6iNtW7JS0KWlT0mr/f1v48XIQt22x%0AjkbFOggV6yCGVWx1H+3i6enp6ekpUlBQUFBQoH1e+X62DRs2bNiwofXl1PYC%0A51qfbXZ8l2/dBAYGBgYGKkr//v379//Vjc6Ki4uLi4sVxXK6vvrLU+erLrWW%0A+vTp06dPn+rPR1bgIMRYB6FiHYSKdRAq1kGoWAehYh2EinUQKtZBqNhKYmNj%0AY2Njtfc1vQmPioqt5ObNmzdv3qz6eePGjRs3blz95XBI6yC0WAehYh2EUACX%0ARESAS6LhwiXRcOGSaLiVqNcYqNcm3Lhx48aNG8aPdMf/j4MzuCQiLlwSDfe/%0AKt8r0DT3DjQpt2m4thri2oq1FWsrrL+v6fLgWKZpuDVtmHVFwzaWyzRcvRtm%0AXdGwHctpGq6rNcy6omHXDd1hcElOE3GBmqDhwiVZbbi2TnGqNwv/6KOPPvro%0Ao6r/V4eFq8up/F41fvz48ePHV12vtfUfPHjw4MGDVf+vDiN3F25/Ctrew+6j%0AoqKioqLsvdTq69ixY8eOHY1bP/TBwRlcEjmuiyn6vOjzos9FGigNlAZuHG5o%0AuE7KWg4bMjBkYMhAkYseFz0u/ur/ZW+XvV32ttGl1rF+SBWMpUZQtUHam/oF%0AMNteJuLqLL5vfN/4Xz26zVENVmWtwd5Qbig3XLgh03AdpHIDVaWkpaSl2PGB%0ABbXl5eHl4fWrVMPVutdIFeCSiLhwSTRcuCSHNdyvv/7666+/rvq55UbW1f/c%0A2VW+w7kqNTU1NTXV6NJVv/yV75KmPjxMzX3Pnj179uxZkbVr165du9boUpPj%0AwkWRKsAl0XDxmyqWVyyvWG50Kayj4UJERLJfzn45+2Xtvc9kn8k+k63/33BG%0AX54GY8Vvi98Wv81x0zsKB2dwSaQKbsLRp3T1PmVMxIVLIuLCJdFw4ZJouDZ4%0AeXl5eXlp762d8szPz8/Pz9fe2xq9bOtUq73odaNqdXk9e/bs2bOn/ZZrdX3k%0AuP9bYWFhYWGhSFhYWFhYmH7r7d27d+/evUV27NixY8cOo2vB+dBw4ZJIFUxO%0A924qndZHw4VLouHCJdFw4ZJouHBJ9CrAJRFx4ZJouHBJNFxUS2xsbGxsbNXP%0A1X7bLVu2bNmyRfu8adOmTZs2rfq5eoPvRx555JFHHql9echx4ZKIuHBJNFy4%0AJFIFuCQiLlwSDRcuiYYLl0TDhUui4cIl0XDhkmi4cElu23Arj43y9fX19fXV%0A3qsP2aaX2zm5bcOtzNrT1zdu3Lhx40ajS4fKaLj/NWfOnDlz5lT9fNiwYcOG%0ADTO6dKiMU75wSURcuCQaLlwSDRcuiYb7X6N9RvuM9rH+Hs7FbRtu5Ya5tmJt%0AxdoK6+9pyM7FbRqurYZqCw3ZuZi24da1odpCQzaWaRquoxuqLTRkfblswzW6%0AodpCQ3Ysl2m4zt5QbaEh25fTNlxXb6i20JDrxmkartkbqi005JoxrOG6e0O1%0AhYb8v3F1GFyS06QKQE3QcOGSaLhwSTRcuCSbDVcdRHjy5MmTJ09qDzNW1fRJ%0AgiEhISEhIdr78+fPnz9/vupyq7v8zp07d+7c2ehqdBxbo5HVh0q7G5sNV62o%0Ali1btmzZUvu8coVVfsq4est09VVVVFRUVFQk8sILL7zwwgsis2bNmjVrlvZ/%0AdUclJCQkJCRon1t7KndAQEBAQIDR1aifyqORK9e721Cqady4cePGjVOU4uLi%0A4uLiqv+v7tJOnDhx4sSJqvNVd7l9+vTp06eP9n7gwIEDBw6s7la4nsrb/+KL%0AL7744otGl8p4duvHLSwsLCwsFAkLCwsLC9Pvi+fv7+/v7y9y7dq1a9eu6bde%0AGIsTEHBJ9CrAJdFw4ZJ0b7glUiIlRm+1C1J7WwqvFF4pvGJ0aYxHxHVy8X3j%0A+8b/6q6RYYFhgWGB2v+/++t3f/3ur0aXUn+6H5ypEfdWuVVuNXrrndFO2Sk7%0Af/W+l/SSXrZnUyOyuxxqE3GdhBpZ/6+hVrPBqtQG+8KAFwa8MMDorXE8Iq7B%0AHBYpEyVREkXkNXlNXjN6K+2PiGuQos+LPi/63IE/7ZUa7JLIJZFLIo3eavsh%0A4uokrVtat7RuIn339d3Xd59x5TBLLkzEdTC1oRjdYFVqg90zZs+YPWOMLk3t%0A0XAdRI2wzhrZIldHro5crb2/1OdSn0t9jC5V9dFw7UTNWVXOEmGrK2h70Pag%0A7SIdMjpkdMgwujS2cZENXBIRFy6JhguXRMOFS6LhwiXZreHaGo27ZcuWLVu2%0AGL259qc+81dVeRSzs7v77rvvvvtu7X1KSkpKSkrV6RYvXrx48WKjS6uxe8Qd%0ANWrUqFGjfrUCT09Pz99Yi9rQKzfomg53dzaWQaVGl6L6HnjggQceeEDE29vb%0A29vb+nTvvPPOO++8Y3RpNXZvuIGBgYGBv7pe1N0625KTk5OTk40uRfWp++f6%0A9evXr18XadiwYcOGDatOl5ubm5uba3RpNXbrxzXLOXC4BrtFXBos9ESvAlwS%0ADRcuiYZrJ2YZvTwlbUralDTt1VlxkY2duOsF8kYh4kJERLJfzn45++Xqf240%0AIq6duGrErW43prN1dxJx3dTNATcH3BxQ/YaoTqfOZzQaLlwSqYKduEqqYK+f%0AfKNTByKum1APsuzV0NTlGHXwRsS1E1eJuGZBxDU5vU4k6H3CgogLl0TEhUui%0A4cIl0XDhkmi4cElu23Cr+wzc6o7a/eijjz766KOqn1sb/Fnd0bXVZeuZv+po%0AZEcdildev6MHvbptw1WfgRscHBwcHGx9OvXZw5Ublrpj+vXr169fP5Fhw4YN%0AGzZMZPz48ePHjxe5fPny5cuXq06vsjW61taoW1sqP/NXtXHjxo0bN9q/PtUv%0AxMGDBw8ePGj/5Vfmtg1XZXmGsMiBAwcOHDhgfTo/Pz8/P7+qn69du3bt2rXa%0A+5UrV65cubLqI1orRzpbo2vr+lT0OXPmzJkzp+rn6hfMUSpHekehH9eG6Ojo%0A6OhokfT09PT0dP3We/78+fPnz4uEhoaGhoYaXQvOh4YLl+T2qQJcEw0XLomG%0AC5dEw4VLouHCJdFw4ZJouHBJNFy4JBouXBINFy6JhguXRMOFS6LhwiXRcOGS%0AaLhwSTRcuCQaLlwSDdekfHx8fHx86r6cM2fOnDlzxvZ0f/vb3/72t79V/dxR%0AT9qk4ZqUOgizrkpKSkpKSmxPt2fPnj179mjvKw/2VEc5FxQUFBQUiHz//fff%0Af/997ctFw3UTlZ/yXl2VHyJ+++2333777VWnu3Tp0qVLl2wvr1mzZs2aNat6%0AX4maYrCkm+jUqVOnTp1EsrKysrKyjC5N3RFx4ZKIuHBJRFy4JBouXBINFy6J%0AHBcAdEKmAAA6IeACgE4IuACgEwIuAOiEgAsAOiHgAoBOCLhuSh1uq76qzzBV%0AR1NWfgixSh3uW3n+iIiIiIgIkePHjx8/ftzorQOcUx2eyw0zsHYVtno/BH9/%0Af39//6oP01afbZyWlpaWlqZ9ftddd911110i2dnZ2dnZ2vwACLiwwsvLy8vL%0AS6SsrKysrKzq/3Nzc3Nzc0WSkpKSkpJE7r///vvvv18kJycnJyfH6NIDzomA%0A6+amT58+ffp07cZJ69atW7dunUiLFi1atGhhPQNu27Zt27ZtRRYvXrx48WKj%0AtwJwDQztBQCdcNIMAHRCwAUAnRBw8T+N9hntM9pHJGZEzIiYEUaXBnBt9OG6%0AOTWgqtZWrK1YW6Hf/IA7IeCanNEB0ej1A86EgOviXD2guXr5gZog4Do5dw9I%0A7r79MBcCrsEIKHVD/cGVEHAdjIBgLOofzoSAW0d8oV0b+w96IuDawBfSvbH/%0AYU9uH3D5QqEuaD+oCbcJuOoXgy8E9KS2u5SKlIqUCpFb5Va51ehCwTBuE3AB%0AwGjcSwEAdELABQCdEHABQCc1Drh6P+11woQJEyZMEMnPz8/Pz6/9hhYWFhYW%0AFoo88MADDzzwgPZww06dOnXq1Elkx44dO3bssF1e9TU0NDQ0NLRqvaSmpqam%0AptquP1VAQEBAQIDd9icMUtvvRUxMTExMjMiRI0eOHDli9FbA4ZQasjXX9evX%0Ar1+/rih+fn5+fn7a58XFxcXFxYpiedpr1fksz8hSlKtXr169elVRJk+ePHny%0AZEU5cODAgQMHal+e2m2l7fJaW09eXl5eXp6itG7dunXr1tUvT23LCedQ2++F%0A5RlyRpceerF7wLU2nRrAmjdv3rx5c0WxPLxQUSwZYfXXs3nz5s2bN2uv6nSV%0AP7dXeWsacG19bm06SyavKIcOHTp06FBN9wqMVtt2BvdS48vC1EOmadOmTZs2%0AzfrTXr/77rvvvvtOm089RB8+fPjw4cNF0tLS0tLSrK+nX79+/fr1E1m/fv36%0A9eurHsLXLIPXHvvdpk2bNm3aiERFRUVFRWmHcmqXgjq9Wt4OHTp06NBB5OGH%0AH3744Ye15davX79+/foiycnJycnJWr1Yq83OnTt37txZJCsrKysrq+p0tuaH%0Ac6vt9wLuxemvw23WrFmzZs1ECgoKCgoKjC6N/al9yp988sknn3wiEhwcHBwc%0ArP1f7WNWAzUA1+VtdAFsMWugVX3zzTfffPON0aUAoAenz3ABwCzc5jrcEimR%0AEqMLAbezImhF0IogkSX/WfKfJf8xujQwmttkuGrA5eYhcISKwIrAikAR31Lf%0AUt9S2yc/1ZNsN2fcnHFzhojHQo+FHguN3go4mttkuIA9dcvvlt8tX+TonqN7%0Aju4R8bnic8XnSvWvMlGnUwNtxpKMJRlLRKamTE2ZmmL01sFRyHCB/0ENqGNv%0AG3vb2NtE9rXc13JfS/3Wr2bCV1KvpF5JFQkYHjA8YLjRtYLaIuACv6IGuPKA%0A8oDyAC1zdRa5x3KP5R4TGes31m+sn8ie8D3he8KNLhWqi4ALt6SezFLFXoq9%0AFHvJ6FLVXnjz8ObhzUX2Xd13dd9Vkabnm55vet7oUqEyAi5MraYns8yieFTx%0AqOJRIg3fb/h+w/fdZ7udHSfNYCp1PZllFsHrg9cHr6+63SM+G/HZiM9EMjdl%0AbsrcZHQp3Q8ZLlyS0SezzOJ64PXA64EiPqU+pT5udARgFAIuXIKzn8wym3l/%0AmveneX8SaXez3c12N0WG/WXYX4b9xehSuT4CLpySelLL1U9mmcZ/v0AewR7B%0AHsFkwrXlNgEXAIzGSTMA0AkBFwB0QsAFAJ04bcCt/HTbmtqyZcuWLVu0R+DA%0AOVl7OnJ4eHh4eLjIihUrVqxYYXQpzaty/VuTkpKSkpJS9dFYlfdbYGBgYGCg%0ASGxsbGxsrNFb53yc/okPlak79vnnn3/++edFMjIyMjIyRH73u9/97ne/E1mz%0AZs2aNWu06b/66quvvvpK5PDhw4cPHxYpKysrKysT2bRp06ZNm7T3aoB+5513%0A3nnnHZGgoKCgoCCRa9euXbt2Tfu/+h72ZXlYp/Vn3VkePipiechm1UcRoW4s%0AD3XVntV37ty5c+fOidSrV69evXq257d26p1n9f3/XCbgqhmPtR2nBtzK+vbt%0A27dvX5EZM2bMmDFD+9zaL3qPHj169OhR/emhj3vvvffee+8V+eGHH3744Qdt%0AP8E+1IdeXr58+fLlyyKLFi1atGiR9n1r0KBBgwYNrM+fkJCQkJAg0rhx48aN%0AG4vEx8fHx8cTaCtzmYB76tSpU6dOaYFv9uzZs2fPFklPT09PTxe5++677777%0A7qrzeXp6enrWoOOkptPDPo4dO3bs2DEt08rOzs7OztYyXjXQRkREREREGF1a%0A81MTjuvXr1+/fl3Ex8fHx8dHZNu2bdu2bas6/ZIlS5YsWWJ0qZ2f01yHu3z5%0A8uXLl4ts3Lhx48aN2heusLCwsLDQ6NIBQN05TcAFALPj4BkAdELAhVPiKcvO%0AiZPHdUPABWDVLzt/2fnLTpH1L61/af1L2lUH6nv1/6ge+nDhlLi7m7Hu6nVX%0Ar7t6ieTszNmZU42AWtPp3RUZLoD/U9vAqU6vzo/fRsAF3FjlroG6Zqjq/JW7%0AImBBlwKcEl0KjqX3kFuG+FqQ4QJuwNrJL71wss2CDBdOiQzXPpz9ZJazl8/e%0AyHABE3KVQOZuJ9sIuIAJ2Pvkl97c5WQbXQpwSnQpVI/ZT0aZbfsIuACgE7oU%0AAEAnBFwA0AkBFwB0QsB1MzExMTExMSJHjhw5cuSI/ZY7YcKECRMmiOTn5+fn%0A59d9eeojW9Rn2anPyoqLi4uLi6s6feWnx1Z+VdX2KbUnTpw4ceKEyMSJEydO%0AnGi/erOmcvl9fX19fX21Z/Spzx6rzNpTkNVHEx0/fvz48eOOL39dtzs1NTU1%0ANdX2dC5HgVtZt27dunXrqn6utoY///nPf/7znxXlD3/4wx/+8AdFsQQa68ub%0APHny5MmTFeXAgQMHDhzQPl+2bNmyZcsUxfIUZevrU61atWrVqlWKYgmoNd+u%0A6rbm4uLi4uJiRbE8O01RLI/1VpTS0tLS0tKq5bc8w0v7fO/evXv37lWUKVOm%0ATJkyxWG7yeb2WJ41pih+fn5+fn5Vt8/yFOSq87Vt27Zt27aKcvXq1atXrzqu%0A/HXd7ry8vLy8PEVp3bp169ata14/zooM182MGjVq1KhRVT/PycnJyckRWbhw%0A4cKFC0X+85///Oc//xFp2bJly5YtrS9PfRZd165du3btWvtyqZnksGHDhg0b%0AZn26AQMGDBgwQOT8+fPnz5+v/foqP6XWEmC17ffy8vLy8qo6X7du3bp166ZN%0AbxS1fGVlZWVlZVX/n5ubm5ubK5KUlJSUlCTy4Ycffvjhh9p+9vf39/f3N678%0AtrRq1apVq1ZaRu6yGW1lRkd8OAfLoaqiWAKOolgO4RVl3759+/btsz7fQw89%0A9NBDDynKuXPnzp07p32uZmCWL4qifPzxxx9//LGiDBkyZMiQIdYzFMvTmLX/%0AWwKwojz99NNPP/20olgCRdX1qdNPmjRp0qRJVV9VagZY+XNVRUVFRUWFtrzK%0AGe6ZM2fOnDmjKJbA77j9oa5/2rRp06ZNUxRLV4aWkVueUl11PlsZrrOzFZU6%0AderUqVMn181wuQ4XdtGsWbNmzZqJFBQUFBQUGF0a+1O/Jc2bN2/evLl5txOO%0ARcAFAJ3QhwsAOiHgAi7MNCeT3GT7CLgAoBMCLgDohIALADoh4AKATgi4AKAT%0AAi4A6ISACwA6IeACgE4IuACgEwIuAOiEm9cAgE7IcAFAJwRcANAJARcAdELA%0ABVzQ9u3bt2/fbnQpqtqyZcuWLVvqPn9ycnJycrL9pzeat9EFAFB9GRkZGRkZ%0AIpZnlom8++677777rvboH/Vzvb366quvvvqqyFdfffXVV19pD/kcO3bs2LFj%0ARR555JFHHnlEpEmTJk2aNBGxPPNO5P3333///fdFLE9N1panPiZdfejlzz//%0A/PPPP4v861//+te//iVy9uzZs2fPWi+P5anMIv/+97///e9/i3Ts2LFjx44i%0AS5cuXbp0qciNGzdu3Lihfz0RcAEXEhUVFRUVpb1XA5rRHnvssccee0x72nPl%0Aco0YMWLEiBEiiYmJiYmJIpaHgFpf3tChQ4cOHSoyc+bMmTNnap8//vjjjz/+%0AuEhWVlZWVpb1+V9//fXXX39dZOPGjRs3bqxaf+oPQmhoaGhoqH71RJcC4IK6%0Ad+/evXt37bHyRh9St2vXrl27diJvvfXWW2+9JTJ//vz58+dr/3/yySeffPJJ%0AkfXr169fv15k+PDhw4cPF/H29vb2/o20T82ULU9XFhk1atSoUaO0DN/y9F7r%0A5ZkxY8aMGTNERo8ePXr0aJEdO3bs2LFD5Pnnn3/++ef1D7QqrsMFTEgNSLYy%0AQeiLDBcAdEKGCwA6IcMFAJ0QcAFAJwRcANAJfbgAoBMyXADQCQEXAHRCwAUA%0AnRBwAUAnBFwA0AkBFwB0QsAFAJ0QcAFAJwRcANAJARcAdELABQCdEHABQCcE%0AXADQCQEXAHRCwHUzJSUlJSUlIh4eHh4eHtpreHh4eHi4yIoVK1asWGF9/srz%0ABQYGBgYGisTGxsbGxhq9dYBzI+C6qejo6OjoaBH1bsinTp06deqUSGlpaWlp%0AqUhISEhISIj1+dX5rly5cuXKFZHWrVu3bt1aJDIyMjIy0uitA5wTNyB3M2qG%0AO3z48OHDh4ukpaWlpaVVna558+bNmzcXOXTo0KFDh0SCg4ODg4O1zNZaq7H1%0Af8CdkeHiN40cOXLkyJHWA7Lq7NmzZ8+eFWnbtm3btm1F1qxZs2bNGqNLDzgn%0Ab6MLAOeUl5eXl5cn8uijjz766KNV/5+QkJCQkCDSuHHjxo0bi2RmZmZmZooE%0ABQUFBQUZXXrAOdGl4Gaq26VgrWuALgOg9uhScFPHjh07duyYyPTp06dPny7y%0A0EMPPfTQQ1pA/eGHH3744QejSwmYCxkuAOiEDBcAdELABQCdEHABQCcEXADQ%0ACQEXAHRCwAUAnRBw8ZtOrj65+uRq7bpc9T2A2iPgQkSqBliVtZFmBGCg5gi4%0AbspWgG0xpsWYFmO0z9X3BGCg9gi4bqKmAdYWAjBQcwRck7J3gLWFAAzYRsA1%0ACb0DrC0EYKAqAq6LcrYAawsBGCDgugxXC7C2EIDhjgi4TspsAdYWAjDcAQHX%0ASbhbgLWFAAwzIuAahABbMwRgmAEBVycEWPsiAMMVEXAdhACrLwIwXAEB104I%0AsM6FAAxnRMCtJQKsayEAwxkQcKuJAGsuBGAYgYBrBQHWvRCAoQcC7n8RYPFr%0ABGA4gtsGXAIsaoIADHtwm4BLgIU9EYBRG6YPuARY6MFWAAZERDwUpXITAQA4%0AgukzXABwFgRcANAJARcAdELABQCdEHABQCcEXADQCQEXAHRCwAUAnVQ74JaU%0AlJSUlGgjZ9TX8PDw8PBwkRUrVqxYscL6/JXnCwwMDAwMFImNjY2NjbU+X0BA%0AQEBAQN03dMmSJUuWLNHK27hx48aNG4vExcXFxcXZLm/lV2v1Yk1KSkpKSopI%0AWlpaWlqayIkTJ06cOCEyceLEiRMn1n37YAx7fS/gHmqc4UZHR0dHR2tDGE+d%0AOnXq1CmR0tLS0tJSkZCQkJCQEOvzq/NduXLlypUrIq1bt27durVIZGRkZGSk%0ANl3Hjh07duwo8ssvv/zyyy9Vl3Pjxo0bN26IbNq0adOmTf9jAz09PT09RZo3%0Ab968eXOtvGfPnj179qzI7NmzZ8+ebbu8lV8ra9++ffv27UXGjRs3btw42/XY%0AqlWrVq1aiXz44YcffvihPXYljFTb7wUB173YrUshMTExMTFRy0iLi4uLi4tt%0Az5eUlJSUlCSyd+/evXv3ap8fOnTo0KFDIv7+/v7+/lXnUxv2Tz/99NNPP1X9%0A/3vvvffee++JPPvss88++6zIsGHDhg0bVnW6Zs2aNWvWrO7bP2jQoEGDBols%0A2LBhw4YNIlevXr169art+bZu3bp161aRqVOnTp061V57A87C1veiTZs2bdq0%0AMbqU0Ivd+3BHjhw5cuRI7dDZGjXDbNu2bdu2bUXWrFmzZs0akbKysrKyMpGe%0APXv27Nmz6nwFBQUFBQVaoFUP6dTP1cx53bp169atE5k2bdq0adOqLmf8+PHj%0Ax4/XXi9fvnz58uWq09nqUlCp81+8ePHixYsiQUFBQUFBtuurW7du3bp1E3nz%0AzTfffPNNe+8NOAtr34ucnJycnByjSwe92D3g5uXl5eXliTRt2rRp06ZV/5+Q%0AkJCQkCDyj3/84x//+IdIZmZmZmamyOjRo0ePHi2Sm5ubm5srEhERERERUXX+%0ArKysrKwskezs7OzsbC3wqp8XFRUVFRVpfbQnT548efJk1eWsXLly5cqVWqC+%0Adu3atWvXqk5X3S4F9XO1C2P+/Pnz588XWbhw4cKFC0W8vLy8vLys15vaRQJz%0AsvW9gJtQqslyKKQolr4q69NZW2p113bu3Llz584pyuDBgwcPHmx9uoqKioqK%0ACkVZtmzZsmXLqv7fkkEriuXknPXl9O/fv3///tp6a1petV4mTZo0adKkqv/3%0A9fX19fVVFEvGrSjbtm3btm1b9evH0jViuxwwRl2/F3Av3jUN0MeOHTt27JjI%0A9OnTp0+frmWa6qHSDz/88MMPP9T+ByA0NDQ0NFTks88+++yzz6xP5+3t7e3t%0ALRIfHx8fH1/1/2FhYWFhYVrfqNoVoPblNmjQoEGDBiI7duzYsWOH9fVYu4rC%0A1tlnldrF4ePj4+PjI2IJuNr/1a6VAQMGDBgwoOr8Y8aMGTOG+/Y6PUd/L2AO%0ATns/XPVkmbVDfbPo3bt37969RT766KOPPvpI+8FRqZeTWfthAeA6nHbgw+nT%0Ap0+fPq0FJLNRf+bUvr3KgRaA+ThtwA0ODg4ODrZ9yO+q1C4O9aQdAPNz2oAL%0AAGbjtH24AGA2ZLgAoBMCLgDoxPQBl5uDwBA7Zafs/FX7K5ESKTG6UDCa6QMu%0AoKeje47uObpHpFuzbs26NdMu/+twsMPBDgdFTm49ufXkVqNLCaMQcAE7iO8b%0A3ze+r0hBYkFiQaLIvpb7Wu5rqf3/u6jvor6LEsncl7kvc5/IvD/N+9O8Pxld%0AaujN9FcpqId05t5KGEVtX+UB5QHlASI+V3yu+FyxPd+lPpf6XOoj0uDrBl83%0A+Jr26S7IcIEaKPq86POiz6v+kFc30KqCtgdtD9quza8u73rg9cDrgUZvJRyF%0AgAtUw4qgFUErgkRSY1JjUmPsn5Gqy5s4cuLIiSNF9ozZM2YPNy0yHboUgP9B%0AbT/nt57fen6rSMjAkIEhAx2/3sxNmZsyN4ks8F3gu8BXJHVw6uDUwUbXBuqK%0AgAv8SkVgRWBFoIhvqW+pb6nx7eaGckO5oYh4e3p7ensaXx7UDV0KgIikdUvr%0AltZN5Pnuz3d/vrvzBDYvDy8PL4+qfb3Fo4pHFY8yunSoKTJcuLVu+d3yu+WL%0ArDq96vSq0yLtIttFtous+3IdbUnkksglkSKhEiqhIjJ6z+g9o/cYXSrYQsCF%0Ae1FHgD3g8YDHAyLKN8o3yjci0kt6SS+jC1dzP4f+HPpzqEi3et3qdasncurH%0AUz+e+tHoUsEauhTgFqyNAHPVQKtqer7p+abntUD7f0OJEyVREo0uHSoj4MLU%0AbI0AMxv1hyQyITIhMkEk91jusdxjRpcKKroUYEq1HQFmNlv7be23tZ/ILs9d%0Anrs8ReZ/Mf+L+V8YXSr3RcCFKagjwEIHhQ4KHcT+rqz0w9IPSz8UCRwROCJw%0ABPVjlBo/Jh1wJuoIMBWB5LcFDA8YHjC86uVl19669ta1t0T8JvpN9JtodCnN%0Ajz5cuCQ1YIzYMGLDiA0isZdiL8VeMrpUrkMNvEnlSeVJ5SIZSzKWZCwxulTm%0AR5cCXIKzjQAzm+/++t1fv/uryHTf6b7TfUW+mPHFjC9mGF0q8yHDhVNz1hFg%0AZtNhToc5HeaIfF70edHnRTwpxVHIcOGUXHUEmNk0UBooDRSR46XHS4+XioQF%0AhgWGcfvIWiPDhVNRfyD3Fewr2FdAoDXaRY+LHhc9RD5+5eNXPn6FR7PVlekz%0AXABwFmS4AKATAi4A6ISACwA6IeACgE4IuACgEwIuAOiEgAsAOiHgAoBOnC7g%0AHj169OjRoyKjR48ePXp07ZfDWHDXoO4n9dXX19fX11ekb9++ffv2Fbl8+fLl%0Ay5eNLqV5qfWempqamppqezpVSUlJSUlJ1f0XEREREREhcvz48ePHjxu9dc6H%0A++HCKVQe71heXl5eXi5Sv379+vXri+Tm5ubm5oq0aNGiRYsWRpfWfGJiYmJi%0AYmp+z5Ho6Ojo6GiRtLS0tLQ0bX5PT09PT0/uYVKZ02W41sTFxcXFxYm0a9eu%0AXbt2IklJSUlJSbYz2cDAwMDAQJGXXnrppZdeEvHy8vLy8hL57rvvvvvuO206%0AdTkBAQEBAQEis2fPnj17tjb9999///333xtdC+5DzXSvXr169epVbb/DMfLy%0A8vLy8kTuvPPOO++8s/bLUb9Hbdu2bdu2rci1a9euXbtm9NY5EcXJHDly5MiR%0AI4ryxBNPPPHEE9rn1kpryXwUxXIIanv6c+fOnTt3TlEGDx48ePBg29MXFhYW%0AFhZWnR72Ud1W6Jyt1fVVrtcePXr06NFDUTIzMzMzM61PV1xcXFxcrCiWDFdR%0Arl+/fv36dUX58MMPP/zwQ/aXNS6T4QYFBQUFBVX9vE2bNm3atBHJyMjIyMiw%0AvZzQ0NDQ0NDq//I2atSoUaNG/FLDPezatWvXrl0iXbp06dKli+3p1a6eWbNm%0AzZo1S+tCUF/x/3OZPtxLly5duvQbj1A5duzYsWPHRHr37t27d2+jSwl7mzNn%0Azpw5c0TGjRs3btw4o0vjPg4fPnz48GGRqKioqKgo69OpXQeLFy9evHix0aV2%0Afi4TcOfOnTt37lyRDh06dOjQQWTo0KFDhw4VeeWVV1555RV+UV3d9OnTp0+f%0Arv2wrlu3bt26ddpJssp97nAs9Xtm6TowujTm4XT3w83KysrKyhJ5880333zz%0ATZG333777bffNrpUAFB3TpPhqoeMq1atWrVqlYjlZJXRpQIA+3G6DBcAzMpl%0ArlIAAFdHwAUAnRBwAUAnBFwA0AkBF06Fu7w5p+yXs1/Ofllk18xdM3fNNLo0%0ArstpLgsD4LxiMmIyYn41dD5HciTH6EK5IAIuAKvUI47KF49a+xz/G10KAKpY%0A/9L6l9a/JFL0TdE3Rd9U/b/6uTodqoeAC+D/3Bxwc8DNASJ7e+/tvbe3SMNe%0ADXs17FV1OvVzdTp1PvxvjDSDU+FQ1Vi1rX/2W/WQ4QKQKWlT0qakidzof6P/%0Ajf41n1+dT10OfhsBF3Bjv+z8ZecvO0W67+i+o/sOEc8vPL/w/KLmy1HnU5ej%0ALhf/P7oU4FQ4NNWXo+qb/fjbyHABN3RXr7t63dXLcQFRXa66HlgQcAE3oo4Y%0A2xC1IWpDVN2XZ4u6HnW97o4uBTgVDkUdS804c3bm7MzRsY/VqPU6GwIunAoB%0A1zGcpV6dpRxGoUsBMDFbI8b05u4j1Ai4gAlVd8SY3tx9hBpdCnAq7n7IaS+u%0AUo+uUk57IcMFTKSuI8b05m4j1Ai4gAnYa8SY3txthBpdCnAq7naIaS9mqTez%0AbIc1ZLiAC3P0iDG9mX2EGgEXcGF6jRgzartKpERKjC6MHdGlAAA6IcMFAJ0Q%0AcAFAJwRcANAJARcAdELABQCdEHABQCcEXADQCQEXAHRCwHUz6lh1ewsICAgI%0ACKj7cgoLCwsLC0UeeOCBBx54QMTf39/f31+kU6dOnTp1EtmxY8eOHTu06UtK%0ASkpKSrTtqvwaGhoaGhpadftTU1NTU1OrX0/22j5brG1PeHh4eHi4yIoVK1as%0AWGG73OprYGBgYGCgSGxsbGxsrOPLb6/ttiYlJSUlJUUkLS0tLc0F7y5GwHUz%0A9g64HTt27Nixo8gvv/zyyy+/1H45mzdv3rx5s0hERERERITIN998880334hc%0Au3bt2rVrIllZWVlZWSJ333333XffXXX+6Ojo6OhobSy++nr+/Pnz589XnT4m%0AJiYmJqb65SsqKioqKhLp3Llz586d7Vd/1lTenlOnTp06dUqktLS0tLRUJCQk%0AJCQkxPr86nxXrly5cuWKSOvWrVu3bi0SGRkZGRnp+PLXVvv27du3by8ybty4%0AcePGGV0a+yPgupk2bdq0adNGez958uTJkyeL9OvXr1+/fiKzZs2aNWuWSP36%0A9evXr297eYcOHTp06JCWiaqsBfYzZ86cOXNGZOTIkSNHjtQ+HzJkyJAhQ7TA%0AZk3ljLW28vLy8vLyRO68884777zT9vT16tWrV6+eFviNkpiYmJiYqGXcxcXF%0AxcXFtudLSkpKSkoS2bt37969e40rvy2DBg0aNGiQyIYNGzZs2CBy9erVq1ev%0AGl0q+yHgupmcnJycnBzt/RdffPHFF1+IvPHGG2+88YbIggULFixYIHL58uXL%0Aly9bX05ZWVlZWZlIz549e/bs6bjyvvDCCy+88ILI+PHjx48fr71Wlp6enp6e%0AXvWQOiEhISEhoer0rVq1atWqlUiTJk2aNGkicvDgwYMHD9ouj5ohlpeXl5eX%0AO267bVF/sGwdWp89e/bs2bMibdu2bdu2rciaNWvWrFljXLltUdvdxYsXL168%0AKBIUFBQUFGR0qezH2+gCwFj5+fn5+flaIPv73//+97//XQvE/fv379//N54c%0AkJubm5ubq3UBOMr8+fPnz5+vvVcD6cqVK1euXKl9rh6C17Rvb9euXbt27ar+%0AfVjVLg31h+t3v/vd7373O8dtvzVqhv7oo48++uijVf+v/tA0bty4cePGIpmZ%0AmZmZmc4fwNT69/T09PT01Pb/woULFy5cKNKgQYMGDRoYXcraI+BCRLQApr7a%0ACkC33XbbbbfdJvLzzz///PPP1V/P7t27d+/eXfVzPz8/Pz8/7QegZcuWLVu2%0A1G/7Dx8+fPjwYZGoqKioqP9xu8OCgoKCggKRpk2bNm3aVL/yVbZp06ZNmzaJ%0AbNy4cePGjVX/v2TJkiVLlhhXPnuZMWPGjBkztPbx7rvvvvvuu0aXqvYIuG4u%0AODg4ODhY5Kmnnnrqqae0QOvj4+Pj42N9PrUv9bPPPvvss8+q/l/NBOPi4uLi%0A4kR69erVq1cvkTlz5syZM0eka9euXbt21aZX++q8vLy8vLy0vmY1AB45cuTI%0AkSPWy3P06NGjR49WPRuv9kUnJycnJydbn79Dhw4dOnSw3Sf6+eeff/7557ZP%0AWtXVsWPHjh07JjJ9+vTp06eLZGdnZ2dnaxn8Dz/88MMPPzhu/c5GPfmntstt%0A27Zt27bN6FLVHPfDRZ2oJ8vUqwnMzt22F/bFSTPUyenTp0+fPi3Su3fv3r17%0AG10ax1GvC1a3F6gNMlwA0AkZLgDohIALADoh4AKATgi4AKATAi7gwkqkREqM%0ALgTbV20EXADQCQEXAHRCwAUAnRBwAUAnBFwA0AkBFwB0QsAFAJ0QcAFAJwRc%0AANAJARcAdELABQCdEHABQCcEXADQCQEXAHRCwAUAnRBwAUAnBFwA0AkBFwB0%0AQsAFAJ0QcAFAJx7KfxldEAAwOzJcANAJARcAdELABQCdEHABQCcEXADQCQEX%0AAHRCwAUAnRBwAUAnBFzABW3ZsmXLli1Gl0Kzffv27du31305Hh4eHh4ejpve%0AaARcwIWcOXPmzJkzzhdw+/Xr169fP6NL4fwIuIALeffdd999912RnJycnJwc%0AkVWrVq1atcq48mRkZGRkZIhcv379+vXrWnnS09PT09O16UJCQkJCQkQWLly4%0AcOFCER8fHx8fH5G8vLy8vLyqy73llltuueUWkRdffPHFF1/UMtlTp06dOnXK%0AdrnU6f/0pz/96U9/EmnatGnTpk1FPv74448//ti4+hIFgMs4cuTIkSNHFGXS%0ApEmTJk0yujSamkaT/fv379+/X1Hi4uLi4uJsL6eioqKiokJR6tWrV69ePevT%0Ajx8/fvz48YqSnZ2dnZ2tKD/++OOPP/6ovRod9chwATic2uXg5eXl5eUlct99%0A9913331aZmyLt7e3t7e3yNWrV69evWp9ui+//PLLL7/UMuGsrKysrCztdfPm%0AzZs3bzauHryNWzWAmvL09PT09BS5efPmzZs3rU+3evXq1atXi4wZM2bMmDHG%0AldfPz8/Pz0/k4sWLFy9e1N7v3bt37969Iu+99957771nezmWDFckICAgICDA%0A+nR9+vTp06ePyC+//PLLL78Yv/2VcXtGwAWpfZTz5s2bN2+eyAsvvPDCCy8Y%0AV57IyMjIyEiR22677bbbbhPp3r179+7dRb7++uuvv/5aJCIiIiIiQqRr165d%0Au3YVmT9//vz587XpVqxYsWLFCm27goKCgoKCRJKSkpKSkrS+2Pz8/Pz8fJHw%0A8PDw8HBt+spRTP187NixY8eO1QL28ePHjx8/LrJv3759+/YZsN8IuID5pKSk%0ApKSkiMTHx8fHxxtdGqjowwUAnRBwAUAnBFwA0Al9uACgEzJcANAJARcAdELA%0ABQCdEHABQCcEXADQCQEXAHRCwAUAnXAdLgAAAEyFHgUAAACYCgkuAAAATIUE%0AFwAAAKZCggsAAABTIcEFAACAqZDgAgAAwFRIcAEAAGAqJLgAAAAwFRJcAAAA%0AmAoJLgAAAEyFBBcAAACmQoILAAAAUyHBBQAAgKmQ4AIAAMBUvI0uAADHKykp%0AKSkpEQkODg4ODhYJDw8PDw8XGTFixIgRI7TpysrKysrKRH766aeffvpJZOfO%0AnTt37hQ5f/78+fPnRVq2bNmyZUuR999///333xe5//7777///tqv9+bNmzdv%0A3hQ5e/bs2bNnRTIzMzMzM0VycnJycnJEAgICAgICRDIyMjIyMmyvDwAAERJc%0AwC21adOmTZs2IsnJycnJydWf74033njjjTdEunXr1q1bNy1R3bBhw4YNG+y/%0A3rCwsLCwMJHu3bt3795d5Nq1a9euXRPx9fX19fU1uhYBAM6KSxQAVFtcXFxc%0AXJzIqFGjRo0aJZKampqamiqye/fu3bt32289+fn5+fn5IkVFRUVFRSIRERER%0AEREktgCA6iHBBVBjas+q6syZM2fOnLE9X3p6enp6uoiHh4eHh4f11w4dOnTo%0A0EFk6dKlS5cuFfn++++///57o7caAOAquEQBQLWVlpaWlpaKrF69evXq1SJ+%0Afn5+fn4igwcPHjx4sO35o6Ojo6OjRdLS0tLS0ozeGgCAWdGDC8CqCxcuXLhw%0AQWTmzJkzZ84UqV+/fv369UX8/f39/f1FTpw4ceLECe09AADOgB5cwA1VvlRA%0AVa9evXr16ok0atSoUaNGIl26dOnSpYvI8OHDhw8frt1lwcfHx8fHx+itAADg%0At3ko/2V0QQAAAAB74BIFAAAAmAoJLgAAAEyFBBcAAACmQoILAAAAUyHBBQAA%0AgKmQ4AIAAMBUSHAB2HRy9cnVJ1eLjPYZ7TPaR7t/rvp+1+hdo3eNtv5/dX4A%0AAPRAggvAZgKrWluxtmJthYh692z1fc+1Pdf2XGv9/yoSYACAHkhwATdQ1wS2%0AxZgWY1qMqf361flJgAEAeiDBBUzA6AS2rkiAAQD2RIILuABXT2DrigQYAFAT%0AJLiAE3D3BLauSIABAL9GggvogATWWCTAAOBeSHABOyCBdW0kwABgLiS4QDWQ%0AwLo3EmAAcC0kuICQwKJuSIABwLmQ4MItkMDCSCTAAKAvElyYAgksXBkJMADY%0AFwkuXAIJLNwZCTAA1AwJLpwCCSxQeyTAAPD/I8GFLkhgAeOQAANwNyS4sAsS%0AWMB1kQADMBsSXFQLCSzgvkiAAbgaElyICAksgNojAQbgbEhw3QQJLACjkAAD%0A0BsJrkmQwAJwVSTAAOzNQ1HUUAJXViIlUiIit8qtcqvRhQEAHRH/AFRGggsA%0AAABT4RIFAAAAmAoJLgAAAEyFBBcAAACmQoILAAAAUyHBBQAAgKmQ4AIAAMBU%0ASHABAABgKiS4AAAAMBWHJbglJSUlJSXaIxXvuOOOO+64Q2T69OnTp0/XXqdM%0AmTJlyhSRoUOHDh06VKRRo0aNGjXS5mvVqlWrVq1Evv3222+//bbu601MTExM%0ATBR54oknnnjiCZF27dq1a9dOmz4wMDAwMND2+r744osvvvhCm2/BggULFizQ%0AfweqUlNTU1NTRRo2bNiwYcOq2x8TExMTEyMyceLEiRMnigwZMmTIkCEi7du3%0Ab9++vTb91KlTp06dWv36bd68efPmzUXi4+Pj4+Ntv86aNWvWrFm2l6u+NmnS%0ApEmTJiLFxcXFxcXVr4+UlJSUlBRtOWlpaWlpaVWnmz9//vz587Xpvvzyyy+/%0A/NK4/Qi4I6N+L5599tlnn31Wm//cuXPnzp0zujYA2IXiIJaERH1CmqJER0dH%0AR0fXfDmWREVbzogRI0aMGOG49VoCpqJYAp6ilJWVlZWVaf/fsWPHjh07tOVP%0AmzZt2rRpNd+uioqKiooKbTnLli1btmxZ9ee/fPny5cuXFSU4ODg4OFhR/Pz8%0A/Pz8FOXgwYMHDx6seXmqy1771dZy586dO3fuXEWJioqKiorSPk9PT09PT7e9%0APLU+1fm2bdu2bds269M/99xzzz33nDb97t27d+/e7bh6BKAx6vdi6dKlS5cu%0AVRRLx4DRtQDAnryNTrBtiYuLi4uLE9mzZ8+ePXtE1q9fv379ehFLAiLSo0eP%0AHj161H09+fn5+fn5IkVFRUVFRSIREREREREivr6+vr6+2nRqD4La02tUz61a%0ADrVnU+2h7Ny5c+fOnfUrR25ubm5urkhCQkJCQoLt6Xv37t27d2+Rxx577LHH%0AHrM+nbpdloRWxPJDJGL54RNJSkpKSkoSWbRo0aJFi+q+HYsXL168eLHI22+/%0A/fbbb2s9zpYDBv3qE0Dt1fT3YuzYsWPHjhUZMGDAgAEDjC49AHty+gRXFRYW%0AFhYWpr0/c+bMmTNnbM+nJkjqKShrAgICAgICtERKTXBUP/30008//SRy6NCh%0AQ4cOiQwbNmzYsGEi3t7e3t7/oxZtrVelJqzqa2XLly9fvny5SGxsbGxsrMip%0AU6dOnTql/b9FixYtWrSwvZ4777zzzjvvFMnLy8vLy7M+nXqqLjQ0NDQ01Pp0%0Abdu2bdu2rciSJUuWLFlie/3VVV5eXl5err239LCKDBw4cODAgSIdO3bs2LGj%0Altjv379///79tveHNT4+Pj4+PtoP3aZNmzZt2iTy888///zzzyJNmzZt2rSp%0A/bYPgONU9/eiQYMGDRo00F4BmIfTDzIrLS0tLS0VWb169erVq0Usp+JFBg8e%0APHjwYNvzqz1+lg5r669Xrly5cuVK1cRWZbkkQHuv9uDaYm19lksUtOksp9St%0AT68mtqrKPaArVqxYsWKF7fIcP378+PHjVZffv3///v37679/a0pNqNX9oSa0%0A6g+Uun316tWrV69ezZdfv379+vXra+8r73cAzquuvxcAzMPpEtwLFy5cuHBB%0AZObMmTNnztQSDn9/f39/f5ETJ06cOHFCe6+XNm3atGnTRiQoKCgoKKj6gxgc%0ART0Vp55aT05OTk5OFgkPDw8PDxexXCtsXPkczcvLy8vLS+u5nT179uzZs7X9%0A9Omnn3766ac1X+6+ffv27dunJczq8qxRB7NlZWVlZWUZXSuAe3HW3wsATsBR%0AF/dWHjRg7dXS06YolsRMUSw9k4qybt26devWKYrlVHXt12uvQVCqV1999dVX%0AX9WW//7777///vuOqsWasyTeimK5W4KiWK4lVhRLwqYolsRQUSyJuqJYekQV%0AxXJXCUWxXINqvd6ru1+tvYaEhISEhNhe7qRJkyZNmlTz7VcH2Vl6dqs/yGzN%0AmjVr1qzRprccONhen+VSiZoPEgSgMer3AoB5eah/GJ1ou5oJEyZMmDBBZOXK%0AlStXrhTJzs7Ozs4Wueeee+655x6jS4fqUvdbp06dOnXqpO1XdbCZLep848eP%0AHz9+vPVLXAAAgH6c7hIFV/HOO++88847Inv37t27d6/Ixo0bN27cKFJQUFBQ%0AUGB06WCLup/UwWTqfqxuYgsAAJwXPbhAHdCDCwCA8yHBBQAAgKlwiQIAAABM%0AhQQXAAAApkKCCwAAAFMhwTUJ9ZHAJVIiJUYXBgAc4MqIKyOujBAZNm/YvGHz%0AtLi3yneV7ypf7f3o20ffPvp2kWtdrnW51sXoUgMwAgkuAMAppYalhqWGaYnr%0Aa3tf2/vaXpHUmNSY1BjtUeNjy8eWjy3X3r9X/l75e+UicwbPGTxnsDb/Vy9+%0A9eJXLxq9VQD0wF0UTEIN4MVKsVKsiNwqt8qtRhcKAKqh4PcFvy/4vUi3Ft1a%0AdGuhfb7v5L6T+06KNDvY7GCzg3Vfz5HtR7Yf2S7SPqp9VPsokQd3P7j7wd0i%0AHy//ePnHy0VuWXPLmlvWGF0bAOyBBNckSHABOLubx24eu3lMZF6feX3m9RGZ%0A+9Pcn+b+JLKh0YZGGxqJjCgcUTiiUMcCeYu3eIssOrvo7KKzIjNDZ4bODBV5%0Av/D9wvcLRUY2GtloZCOjaw1AbZDgmgQJLgBnc2DagWkHponc99p9r933msjQ%0Avw7969C/iqzOWp21OkskMDUwNTDV6FJW9WPSj0k/Jol0iegS0SVC5Jb8W/Jv%0AyRfZ2Xhn452NRZrEN4lvwgNdAKfGNbgAgDqxNvhLpXajfPTiRy9+9KLzJraq%0A5oubL26+WKRwXOG4wnEix1459sqxV0Q+//7z7z//Xtu+Nya/MfmNySLytXwt%0AXxtdagC/RoILAKiR6g7+uvdv9/7t3r8ZXVr7eXr508ufXq5t38iDIw+OPCjS%0ApUWXFl1aiPj18evj10ck72je0byjRpcWcG9comASXKIAwN70GvxlNp9c+OTC%0AJxdEHr310VsfvVVk7qW5l+ZeEnn5yMtHXj4i4nmv572e9xpdSsDc6MEFADen%0ADv56pdkrzV5pph0w7y3YW7C3QKRgY8HGgo3aK4nt//bILY/c8sgtWk/vjIYz%0AGs5oKPLY+MfGPzZeq9/siOyI7AijSwuYEwkuALgZdfCXmmiN2DBiw4gNIond%0AE7sndtcSM93vamBSgeWB5YHlIp9kf5L9SbZWvxfGXBhzYYy2H2IXxy6OXSxS%0Afqr8VPkpo0sNuDYSXAAwKbMN/jKbB2Y/MPuB2dp+eP2Pr//x9T+KTP3n1H9O%0A/ae2v7559ZtXv3nV6NICroVrcE2Ca3ABqIO/Ys7FnIs5J/KX2/9y+19uF3lx%0A+4vbX9wu4tnGs41nG6NLiZpSL2XodLTT0U5HRYbcM+SeIfeIrD+y/sj6I1oP%0AMQCNt9EFAADUjNXBX832NdvXTEQpVAoVLi0wjY5HOh7peEREEUUUEbl54OaB%0AmwdE/hzx54g/R4j8xeMvHn/xEPm45OOSj0u0a4ABd8YlCgDgpBj8hd+i3oXh%0Az/X/XP/P9bVLHDqc7nC6w2ntdmVdTnY52eWkSNH9RfcX3W90qQF9keACgJNg%0A8BfqonW71u1atxMp2162vWy7SObJzJOZJ0U++P0Hv//g91q7enfyu5PfnWx0%0AaQHH4hpck+AaXMB1qIO/xnQa02lMJ5GNczbO2ThHZH/i/sT9ieZ7QAKcy5mU%0AMylnUkR6ne11ttdZkQstL7S80FIk80jmkcwj2pPcAFdGgmsSJLiA82LwF1zB%0AB+c+OPfBOZHHwx4PezxMZOH5hecXnheZ0XhG4xmNReS6XJfrRpcSqB4GmQGA%0AnTD4C65sZKORjUY2EhmpjFRGKiIXnrzw5IUnRfp80+ebPt+IfO3xtcfXHiI/%0AZPyQ8UOGSESfiD4RfYwuNfDbuAYXAGqIwV9wB7esuWXNLWtEtkduj9weqV0D%0A/mPaj2k/pmntfvrc6XOnzxW50ehGoxuNjC41YEGCCwA2MPgL0PSb129ev3la%0Au//rZ3/97K+fiTzl+5TvU77a92R/2P6w/WFGlxbuimtwTaJESqREuPYWcAS+%0AX0DN8b2BkUhwAQAAYCpcogAAAABTIcEFAACAqZDgAgAAwFRIcAEAAGAqJLgA%0AAAAwFRJcAAAAmAoJLgAAAEyFBNfFbNmyZcuWLdqTYpKTk5OTk40uFQAAgPMg%0Awa2mo0ePHj16VEssR48ePXr0aKNLBaAuSkpKSkpKtO/1HXfccccdd4hMnz59%0A+vTp2uuUKVOmTJkiMnTo0KFDh4o0atSoUaNG2nytWrVq1aqVyLfffvvtt98a%0AvVVA9VRu/+prkyZNmjRpIlJcXFxcXFz95aWkpKSkpGjLSUtLS0tLs73eyt+7%0AxMTExMREkSeeeOKJJ54QadeuXbt27bTpAwMDAwMD+b7hfyPBdbDVq1evXr1a%0AJDIyMjIyUiQoKCgoKEikQYMGDRo0ELn//vvvv/9+kb///e9///vfa758Hx8f%0AHx8frWe3R48ePXr0EAkICAgICBC57bbbbrvtNpEBAwYMGDBA5MCBAwcOHLC+%0AvMo9xAcPHjx48KDIJ5988sknn4j07NmzZ8+eWoBRA6G6/MzMzMzMTKNrHaid%0ANm3atGnTRjszor4uW7Zs2bJlIhs3bty4caPIuXPnzp07J6I+B3LatGnTpk0T%0A6datW7du3URiYmJiYmKM3hqgZubOnTt37lyRu+++++677xZp2LBhw4YNRTIy%0AMjIyMhy33srfu9dee+21114TWbdu3bp167QOJvX7pv7+dO/evXv37iLl5eXl%0A5eVG1x6cDQmunX311VdfffWVliCuWrVq1apVIjt27NixY4fIpUuXLl26JHLx%0A4sWLFy+K7Nu3b9++fVXn++CDDz744APb61OPdJs2bdq0aVOR3bt37969W6S0%0AtLS0tFTk9OnTp0+fFnn00UcfffRRkfvuu+++++4Tef75559//nnby7/33nvv%0AvfdekWbNmjVr1kxk165du3btErly5cqVK1dEzpw5c+bMGZE//OEPf/jDH0S6%0Adu3atWtXrVyAO4iLi4uLixMZNWrUqFGjRFJTU1NTU7XvI+AK1B7b9PT09PR0%0AkSVLlixZskQkOjo6OjpaZMaMGTNmzDCufPn5+fn5+SJFRUVFRUUiERERERER%0AIr6+vr6+vkbXHpwNCa6dJSQkJCQkaO+3bt26detWrae1MjWh/ec///nPf/5T%0AJCwsLCwsTDslaouaSP7+97///e9/b3262NjY2NhY7f3hw4cPHz5se/lqz1SX%0ALl26dOlifTr1B1516NChQ4cO6VbtgFNQv78q9QAQcAWVe0Kfe+655557TiQn%0AJycnJ0c7k6H+3ly/fv369et1X6+aUFe+VKLya4cOHTp06CCydOnSpUuXinz/%0A/ffff/+90bUGZ0WCa2f+/v7+/v7ae/WUSnWp01dUVFRUVNievnHjxo0bN3bc%0A9lT+wQZQlXrGRL0kyc/Pz8/PT2Tw4MGDBw82unRA3bRt27Zt27Yily9fvnz5%0Asoi3t7e3t7d2qd3x48ePHz8uUq9evXr16tV8+WoPsfr7Z+1VPXMYHx8fHx9v%0AdK3A2ZHg2tmbb7755ptvakecgwYNGjRokO0jXfXUpnptn3qxPgDnc+HChQsX%0ALojMnDlz5syZIvXr169fv752gHvixIkTJ05UPeAFXJmXl5eXl5fI/v379+/f%0ALzJ79uzZs2dr19B++umnn376qdGlBCy8jS6A2aiDTG7evHnz5k1tUIp6hJqV%0AlZWVlaX10LZv3759+/YizzzzzDPPPCOydu3atWvXinh6enp6cvgB6KryqVKV%0A2jOl3j1BvWRn+PDhw4cPFykrKysrK7N+KRJgRi+99NJLL70k8vDDDz/88MPa%0AGA/AGXgoSk1PorunefPmzZs3T2TOnDlz5szRRnlWd7AWAAAA9EEfYSWLFi1a%0AtGiR1mOj3gbr3//+97///W+RvLy8vLw8ElsAAABnRQ8uAAAATIUeXAAAAJgK%0ACS4AAABMhQQXAAAApkKCCwAAAFMhwQUAG9T74pZIiZQYXRjASV3rda3XtV7a%0A9+XhQQ8PeniQ9l79P6AHElwAAFBr6VvTt6ZvFam3q96uertETh49efTkUZEt%0AW7ds3bJVe6/+X50ecCRuEwYANqg9UMVKsVKsiNwqt8qtRhcKMMqP8qP8KPLw%0AYw8/9vBj2sdbNm3ZtGWTiDSX5tLcjvMBtUCCCwA2kOACIv/J+U/Of3JEWrRr%0A0a5FO5G0z9I+S/tMJHpQ9KDoQTVfntqT23dw38F9B2s9vXfcdcddd9xl9NbC%0A1XGJAgAAsGrxd4u/W/ydlthe7Xm159WetU9sVer86vLU5avrA+qCBBcAAPyf%0AyoPFVOr5Xv+d/jv9d9pvferyKp9PZnAa6oIEFwAAWB0sltQhqUNSB/3Koa6P%0AwWmoC67BBQAbuAYXpuQqg75cpZxwKiS4AGADCS7MxN6DxfTG4DRUB5coAADg%0ABhw1WExvDE5DdZDgAgBgQnoPFtMbg9Pwv5DgAgBgIs4yWExvDE7Dr3ENLgDY%0AwDW4cGoMwqJeUAUJLgDYQIILZ+Tqg8X0xuA098IlCgAAuBCzDBbTG4PT3AsJ%0ALgAATszsg8X0xuA090CCCwCAE3LXwWJ6Y3CaOXENLgDYwDW40AWDopwD+8EU%0ASHABwAYSXDgSg8WcG4PTXBOXKAAAYAAGi7kGBqe5JnpwAcCGEimREqHnFvZF%0Au3Jt7D/nRoILAAAAU+ESBQAAAJgKCS4AAABMhQQXAAAApkKCCwAAAFMhwQUA%0AAICpkOACAADAVEhwAQAAYCokuAAAADAVElzAxJ599tlnn31WxMPDw8PDQ+Tc%0AuXPnzp0zulRVffHFF1988YVWzgULFixYsMDoUomkpqampqaKNGzYsGHDhlr5%0A7rjjjjvuuEMkJiYmJiZGZOLEiRMnThQZMmTIkCFDRNq3b9++fXtt+qlTp06d%0AOtX6ekpKSkpKSrTpmzdv3rx5c5H4+Pj4+Hjbr7NmzZo1a5bt5aqvTZo0adKk%0AiUhxcXFxcXH16yMlJSUlJUVbTlpaWlpaWtXp5s+fP3/+fG26L7/88ssvvzR6%0Ab9Ze5XpU9//06dOnT5+uvU6ZMmXKlCkiQ4cOHTp0qEijRo0aNWqkzdeqVatW%0ArVqJfPvtt99++23d15uYmJiYmCjyxBNPPPHEEyLt2rVr166dNn1gYGBgYGD1%0A1wcLo743sDMFgGktXbp06dKlimJJ0KxPV1FRUVFRoSiWQKwoXbp06dKli6Lc%0Aeuutt956q6IEBQUFBQUpiiVxU5TJkydPnjxZUY4dO3bs2LHal2/Hjh07duxQ%0An6SoKNOmTZs2bZr16ZctW7Zs2TJt+jVr1qxZs8b2ek6fPn369Gltvj/+8Y9/%0A/OMfq053+fLly5cvK0pwcHBwcLCi+Pn5+fn5KcrBgwcPHjzouP1k+cHUyhcd%0AHR0dHW3/5c6dO3fu3LmKEhUVFRUVpX2enp6enp5ue3mV63/btm3btm2zPv1z%0Azz333HPPadPv3r179+7djqtHR7HX/lG/X+pyRowYMWLECMet15JgK4olsVKU%0AsrKysrIyo2vT+Rn9vYF9eBudYANwnLFjx44dO1ZkwIABAwYMsD5dSEhISEiI%0ASJs2bdq0aSPyr3/961//+pf16cvLy8vLy0V8fX19fX1rXz61x0vtaTK651Yt%0Aj9pDo/a0dO7cuXPnzvqVIzc3Nzc3VyQhISEhIcH29L179+7du7fIY4899thj%0Aj1mfTt0uyw+ziOUASMSSOIkkJSUlJSWJLFq0aNGiRXXfjsWLFy9evFjk7bff%0Afvvtt7UeZ8sBg3716Szi4uLi4uJE9uzZs2fPHpH169evX79exJL4i/To0aNH%0Ajx51X09+fn5+fr5IUVFRUVGRSERERERERN2/r+5K7+8N7IMEFzCxBg0aNGjQ%0AQHu1ZuXKlStXrhQZPXr06NGjRSw9lyKPP/74448/rp2Cj4yMjIyMrPsP5U8/%0A/fTTTz+JHDp06NChQyLDhg0bNmyYiLe3t7e3gVHp1KlTp06d0t63aNGiRYsW%0Atue7884777zzTpG8vLy8vDzr06mXiISGhoaGhlqfrm3btm3bthVZsmTJkiVL%0A7Ld96oGJytLDKjJw4MCBAweKdOzYsWPHjlpiv3///v3799d+v/j4+Pj4+GgH%0AWJs2bdq0aZPIzz///PPPP4s0bdq0adOm9ts+VxEWFhYWFqa9P3PmzJkzZ2zP%0ApyZY6qluawICAgICArRETD2wQO3o/b2BfXANLgCxnCoVsZzC1F7VH0j1Gj61%0Ap9fLy8vLy0vEcqqt5uuzXAqgvVd7cB3l/Pnz58+ftz1d5R7QFStWrFixwvZ8%0Ax48fP378uHrJl/bav3///v37O2677EVNqNX9ov4wqwdG6vbVq1evXr16NV9+%0A/fr169evr72vvP/dRWlpaWlpqcjq1atXr16tHUgOHjx48ODBtudXewwrt7PK%0Ar1euXLly5QqJraM5+nuDuiHBBSCFhYWFhYVVP7/llltuueUWkeeff/75558X%0AsVwzK3Lz5s2bN29qg7BqSr0UwnJtb/UHwXTo0KFDhw7a+88+++yzzz6zPZ9a%0AflvUU8jqqfXk5OTk5GSR8PDw8PBwbfvNSj1wUXugZs+ePXv2bG1/ffrpp59+%0A+mnNl7tv3759+/ZpP/zq8szuwoULFy5cEJk5c+bMmTO1RN/f39/f31/kxIkT%0AJ06c0N7DNTnqe4O6IcEFIKtWrVq1apV2ran6Q6xeiqCO3p43b968efNEMjMz%0AMzMztWsra8rT09PT01PkhRdeeOGFF0RycnJycnJEPvjggw8++MD6fA8++OCD%0ADz6oJeSWQXAirVu3bt26tdYjpt6FIDY2NjY2VmTt2rVr167VtsMWdZS62iP2%0A4Ycffvjhh9o1k+pdEtQDgMo9N3fdddddd92lXYqg1pM6vS2VT0XberV1yUNt%0AvfTSSy+99JJ2zezWrVu3bt1a/fnVercMRtSWZ+sUu7Oztn/USwPUdvb0008/%0A/fTT2ils9cyIeomOu16iYXZ1/d7APjzU0WZGFwSA+5owYcKECRO0a4Gzs7Oz%0As7NF7rnnnnvuucfo0qGm1P3XqVOnTp06afu3tgdEAFBTJLgAnIZ6Klu9L+74%0A8ePHjx8v0qxZs2bNmhldOthSUFBQUFCgHaiog8u6devWrVs3o0sHwJ2Q4AIA%0AAMBUuAYXAAAApkKCCwAAAFMhwQUAAICpkOACAADAVEhwAQAwgHr/3BIpkRKj%0AC4MaY/85NxJcAAAAmAoJLgAAAEyFBBcAAACmQoILAAAAUyHBBQAAgKmQ4AIA%0AAMBUSHABAABgKiS4AAAAMBUSXAAAAJgKCS4AAABMhQQXAAAApkKCCwAAAFMh%0AwQUAAICpkOACAADAVEhwAQAAYCokuAAAADAVElwAAACYCgkuAAAATIUEFwAA%0AAKbiofyX0QUBAMCdlEiJlIjIrXKr3Gp0YVBj7D/nRoILAAAAU+ESBQAAAJgK%0ACS4AAABMhQQXAAAApkKCCwAAAFMhwQUAAICpkOACAADAVEhwAQAAYCokuAAA%0AAJVs2bJly5YtIh4eHh4eHiLJycnJycmus3x3R4ILAIAOoqKioqKiRGJjY2Nj%0AY40ujfOinmAPJLgAADjA66+//vrrr4sEBQUFBQWJbN++ffv27SJvvfXWW2+9%0ApfXcqa8PP/zwww8/bHSpXbeevv3222+//VZk/Pjx48ePF2nZsmXLli1FfH19%0AfX19RRo0aNCgQQMtgd65c+fOnTurX05/f39/f3+RdevWrVu3TqRz586dO3cW%0AqVevXr169URCQ0NDQ0NFRo0aNWrUKJGTJ0+ePHnS/vW1evXq1atXi9x33333%0A3XefVm8hISEhISEiAwcOHDhwYM23z3QUAADgMEeOHDly5IiiqL+6kyZNmjRp%0AktGlcj51racTJ06cOHFCUS5fvnz58mXr082fP3/+/Pnael599dVXX3216nSb%0AN2/evHmzNp2fn5+fn59WTmuWLl26dOlSbT5Lwmt7+YsXL168eHHV6Xbv3r17%0A925tulmzZs2aNcv6+gsLCwsLCxXFkvAqSrNmzZo1a6YoN27cuHHjhuP3o7Og%0ABxcAALg8tcc2MDAwMDCw6v8tCZ7IiBEjRowYoX1e3Z7WmTNnzpw5U6Rdu3bt%0A2rWzPt3UqVOnTp0q8tBDDz300EMi69evX79+vUheXl5eXl7NtysuLi4uLk57%0Av2DBggULFlTt2VZfw8LCwsLCRIqKioqKikQKCgoKCgpEvv7666+//tqovaM/%0Ab6MLAAAAUFtJSUlJSUnaIK2ePXv27NlTZMKECRMmTNASX/VSAjXhq6nS0tLS%0A0tLqT3/z5s2bN2/WffsqL8fSQyvSqFGjRo0aOb5+XRU9uAAAOJDao6Y6dOjQ%0AoUOHar6clJSUlJQUkaysrKysLKO3yv5qWk8VFRUVFRUilksCtGti1WtPx4wZ%0AM2bMGJFevXr16tVLpGvXrl27dhVJS0tLS0ureflee+211157zXa5li9fvnz5%0AcpH09PT09HTtmtzWrVu3bt265utV97vq3nvvvffee0VOnz59+vRp2/Pn5ubm%0A5ubWff+4GhJcAAAcqGHDhg0bNtROhQcHBwcHB4vUr1+/fv362iChZ5555pln%0AnrG+nJUrV65cuVJk165du3btMnqrjK8nHx8fHx8fLdFTE7/bb7/99ttvF7Fc%0AMysSHh4eHh4ukpCQkJCQIGK5BlekS5cuXbp0sV0u9dT/uXPnzp07J5KZmZmZ%0AmSnSsWPHjh07aoPP1EFeaoKdn5+fn5+vDUqrLTVBt1xZqiX0Tz311FNPPaX1%0A5Hp7e3t7e2vvBw0aNGjQIJHs7Ozs7Gyj967+PNSLcY0uCAAAsK5Tp06dOnXS%0A7hIQHx8fHx9vdKkA50QPLgAAAEyFBBcAAACmwiUKAAAAMBV6cAEAAGAqJLgA%0AAAAwFRJcAAAAmAoJLgAAAEyFBBcAAACmQoILAAAAUyHBBQAAgKmQ4AIAAMBU%0A/h/l6gAjxvQa3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2" descr="data:image/png;base64,%20iVBORw0KGgoAAAANSUhEUgAAAc4AAAGkEAYAAAGfHilZAAAABGdBTUEAALGP%0AC/xhBQAAAAFzUkdCAK7OHOkAAAAgY0hSTQAAeiYAAICEAAD6AAAAgOgAAHUw%0AAADqYAAAOpgAABdwnLpRPAAAAAZiS0dE////////CVj33AAAAAlwSFlzAAAA%0ASAAAAEgARslrPgAAbgJJREFUeNrt3Xd8FNX6+PEnvQKhSwvNBAIKKFKkXpNQ%0AFASRomJEeg0SIaEocPFewZLIDRIBAUWpSijSlBJQBKQJJjQJJUEuSIcVYiCk%0AzO+P/c137k3uutlkN7O7+bz/2dfunpk5M2fPPPOcKeui/H8Cp+CqdwVgXTSo%0Ak6FBnYzDNKjBYDAYDCKzZ8+ePXu2iIuLi4uLi0ibNm3atGmjd+3sh4ujHBSp%0ADRoQEBAQEKA1qGPUvuQ4TIOicBxml4vCsfsGVXet5hx659A7h97Ru7b6s5td%0Arq1i4idnPzn7yVmRMUFjgsYE6b2WtlfiPdRUj7PVz8pUQ/b8pOcnPT8p6bW3%0APZv1UEc9CnXUequK3UMD+gT0CehT8HNH3SCm6l3YWK43u4mhsA67P8qFZcw2%0AqNp/K1asWLFiRZG//e1vf/vb30Q2bdq0adMmrVx4eHh4eHjB6e/fv3///n29%0AV7P41PVTt4O9Mtugauy4devWrVu3RHbv3r17926Rvn379u3b1/R0J06cOHHi%0AhIiPj4+Pj4/pBnc0t2/fvn37tt61MK3EYmizZs2aNWsmkpycnJycrPdqOy8O%0AipwMB0VmXFh6YemFpYX/XHcK/kv6l+lfpn9ZctNZW6lvUFs1hF4NXOoaVK8N%0AXVLLdfoGtZddYUnVi6NcJ8NRrpMpcoPGxcXFxcXpXX3zHj58+PDhQ71rYV5s%0AbGxsbGzx5+P0PdTT09PT01PvWpgXExMTExNT/PkQQ52M0/fQ0oYGdTI0qJ2w%0A1iUuNGgJy+ua1zWva8HPrXUkQ4OWkJS/p/w95e8irltdt7puteGC9B4Cw/8W%0AuSNyR+QOy6cjbXEy7HKdjMM2qK2vwlu7du3atWsLft64cePGjRuLJCQkJCQk%0AmJ5ePWpVR6osvUhOnd7So1+7adABAwYMGDBAW4H58+fPnz+/4ArmZ+lVeDVq%0A1KhRo4b5+fbu3bt3794iN2/evHnzpvZ5+/bt27dvL1KhQoUKFSqY3+ATJ06c%0AOHGi5dujqIHQYWKoo99zUlLspoeaQ0MWjsM0KAqHBnUyNKiToUGdDA3qZGhQ%0AJ0ODOhka1MY8PDw8PDwsn+6jjz766KOPLJ+OBrWxnJycnJwcy8dyt23btm3b%0ANpHc3Nzc3NzCj+nSoDamjnDlHxM2Z/v27du3bxdxc3Nzc3Mr/EiZw4zlonDo%0AoU6GHupk6KFOhgZ1MjSok6FBnQwN6mRoUCdDgzoZu2/QjOEZwzOGm/4+YmbE%0AzIiZetfSjuh9D4cqd27u3Ny51pvf52c+P/P5Gb3XquSVXIOuV9Yr6/VeXUVJ%0Ajk+OT47Xuxa2Y/UGzXor662st/ReLcsZlhuWG5brXYviK/JY7s3eN3vf7C1S%0AaW2ltZXWWjq1A6km1aSaiFyRK3JF78qYx+C8k7H7o1xY5v8atLi3v+Wfj6P8%0Az4mzKdBDi3r7myr/Dlz98wGUDGKokyGGOhka1Az+RMDB8ScCDo4/EXBw/ImA%0Ag7OXXWFJ1Yu0xclwlOtknL5BL1y4cOHCBb1roSnsk8iKqtANumvXrl27dhX8%0A3N7/HeKf//znP//5T71rocn/JDJrI4Y6Gaff5ZY2NKiToUFLmK3PE9OgJczU%0AEYupPxewFA1qJ9Q/F1D/bKDI9B4Cc3ZF/TOAoiJtcTLscp2Mbg06ffr06dOn%0AW29+pv5/Uz2q/P3333///XfL52uto9IS2w/qHWPMOXz48OHDhxWlUaNGjRo1%0AMl9eXSv1tVy5cuXKlTNd3vjnBdr7a9euXbt2reD8Strx48ePHz9u+XTEUCdD%0ADHUyNKiToUGdDA3qZGhQJ0ODOhka1MnQoE6GBtXZ1atXr169avp7Sy/Co0F1%0Advfu3bt37xb8X9OiYujPydBDnQwN6mTY5QJ2jD0uYMfooIAdo4MCdowOamUG%0Ag8FgMBT8PDExMTExUbvG13ipqMjy5cuXL1+ud61hrxgkAuwYERSwY3RQGwno%0AE9AnoI/2Pyiqp9o/1f6p9iJprdNap7XWu5awdxziFpKaOxr/MUrEc6bnTM8S%0A+PO8GUNnDJ0xVOTJvCfznswT6fF5j897fK731kBJKbUdVO1wxv/WE5EX5AV5%0AQe9aFd/269uvb78ust11u+t2V5G4SnGV4irpXSsUlcN30LyEvIS8BBG3sW5j%0A3caW4BMMnMS/f/n3L//+RSTUM9Qz1FPkbOOzjc821rtWUNldB1X/l7nMojKL%0Ayiyiw9mb7IrZFbMrinje9rzteZv2sTW766AANIziAnaMDgrYMZMd1NxjJ9U/%0A5V67du3atWsLfn/p0qVLly5p88n/XjV06NChQ4cWXK6p5R89evTo0aMFv3/4%0A8OHDhw/13pzI/2ftMTExMTExetfKcVk9Bw0LCwsLCxPZuXPnzp07S36FmjVr%0A1qxZM5Hk5OTk5OSSXz5gTQwSAXbMXe8KwLlcWHph6YWlpr+vM6DOgDoD9K6l%0A4yCCwiL5O2BxO5y15+ds6KD4L/bWYeytPiWNDlrKONsP3tnWJz86qJNx9h9s%0AadsedFDAjnElEWDH6KCAHbNZB/3hhx9++OGHgp936dKlS5cuhf8chWOtfwR3%0AVqNGjRo1apSIu7u7u7u7SEJCQkJCQsFywcHBwcHBetdWQw4K2DEOcQE7RgdF%0AqTQ2aWzS2CTt1W4pQCmSPD15evL0wn+uN3JQOLW8rnld87qKuG513eq61fbT%0AWRsdFE7p/x6rWsxft7XmU+Tl00EB+8UgEWDH6KCAHaODAnaMDmqGm5ubm5ub%0A9t7UH+6qDylTBxWGDx8+fPjwguUK+9S7/JecqZeomarX6dOnT58+Xfj1Onv2%0A7NmzZ7X3w4YNGzZsmOmnL3bu3Llz587ae/VpjBkZGRkZGaafxmjuErv862VO%0AcZ82aS2mni5pbQwSmXH9+vXr16+LVKlSpUqVKubL22rU7+bNmzdv3hSpVKlS%0ApUqVLK+Xvcq/XvhvdFDAjnGIC9gxOihgx+iggB2jgwJ2jA4K2DE6KGDH6KCA%0AHaODAnaMDgqHZq1L7Qp7qWTv3r179+6tvc/Nzc3NzRWJi4uLi4sr+IfVJ0+e%0APHnyZDHWjyuJ4Eyc7Q+c6aCAHeMQF7BjRFDADhE5ATtExwTsEB0TsEN0TMAO%0A0TEBO0THBOwQHROwQ3RMK8v/WMyKFStWrFixYLnY2NjY2Fi9awt7Rce0scGD%0ABw8ePLjg54sWLVq0aJHetYO94sofK1MjZlJSUlJSkv7/ZgXHRMcE7BCHsoAd%0AomMCdoiOCdghOqaVXQy/GH4xXKRJpyadmnTSPr8169asW7NEvD7y+sjrI71r%0ACXvH4E8RnWp1qtWpViLRLtEu0S4i3x749sC3Byyfz4PIB5EPIkV8PvH5xOcT%0ARm9hRMc040CTA00ONBFZ7LLYZbGLyOKUxSmLU2y/3Lzredfzrou4VXWr6laV%0ADlva0DH/v60Ntzbc2lBkr+yVvSLy7ul3T79rwR/QlrT/Oz96SDmkHBKRFtJC%0AWuhdK1hLqeuYK4NWBq0MErkpN+WmiLxx9o2zb5wt9mzthtphc9rltMtpJ+K2%0Ax22P2x69awVLOW3H/Djo46CPg0QqSSWpJCL9z/Y/29+JOqCl1A6b0Tmjc0Zn%0AEb9tftv8tuldK5ji8B1zasOpDac2FGkn7aSdiHQ93fV0Vzs+BLU3VQxVDFUM%0AIseyjmUdyxJ5pOojVR+pqnet4DAdc2jToU2HNhUZqgxVhioirY+1Ptb6mN61%0Acl6hDUMbhjYUmZc9L3tetkjD8w3PNzyvd61KD7vrmM+1fq71c61F4pQ4JU4R%0AaXSw0cFGB/WuFVQj74+8P/K+SP/c/rn9c0U6+Hfw7+Cvd62cj24dUz0Bv1nZ%0ArGxWRAKTApMCk/TeHCiq2AGxA2IHiAQqgUqgIvLSspeWvbRM71o5LruLmAC4%0AJA+wS3RMwA7RMQE7RMcE7JDZjvnw4cOHDx+KXLhw4cKFCyIGg8FgMGjfW/qP%0Av/mfGnfz5s2bN28WnG9h5//EE0888cQTem9G5G+/2bNnz549W3vv6urq6koY%0AKDSzm8rT09PT01Okbt26devW1T5X/wJb5ebm5ubmpr1X/wpbfVXdunXr1q1b%0AIm+99dZbb70lMnny5MmTJ2vfqx0xKioqKipK+7xdu3bt2rUrWD9fX19fX1+9%0ANyPyGz9+/Pjx40USExMTExNF8vLy8vLy9K6VA1EKyfgYRkW5c+fOnTt3Cn5f%0A2LmlpaWlpaUVnK6w833mmWeeeeYZ7f2zzz777LPPFnYtYCum2g9FY7XzmNev%0AX79+/bpIlSpVqlSpUnI7Fm9vb29vb5EHDx48ePCg5JYL2BIXGAB2iHQcsEN0%0ATMAOlXjHNIhBDHqvNWwm/+ktS0+nwYiIiWLJ3/Hyj1jkf09HLRw6JixiriOa%0AQ0ctHDom/lJxO6I5dNT/jY6J/2LrjmgOHdWIjlnK6d0RzSmtHZWOWcrYe0c0%0Ap7R0VDqmk3P0jmiOs3ZUOqaTcfaOaI6zdFQ6poMr7R3RHEftqFzEDtghIiZg%0Ah+iYgB2iYwJ2iI4J2CGrdUxzo12bN2/evHmz3qvr+PJvZ/Vhafjf1Kf3GZ9Z%0ApX2elJSUlJRUcHu2adOmTZs2etfaBhGzf//+/fv3/48FmHhsobpB8ndYRxnO%0Athfq40Xx1xYvXrx48WLT31+7du3atWsio0ePHj16tN61tUHH9PPz8/Pz095z%0AMsa2pk6dOnXqVL1rYf/UAOHl5eXl5VXw+6pVq1atWlUkIiIiIiJC79pa8Tym%0AGunoiEDxWS1i0iEB62FUFrBDdEzADtExHRSj18WTPT97fvZ8vWthmrveFQBK%0AUv5BSnsdtCRiolRI+XvK31P+bvrxmur39oLbvhyUve7pYR1ETDi1sUljk8Ym%0A2a68zej5H4AoOlrvr0XuiNwRuUO/6YuLQ1kHxaGsc+NQFk7F2oM4eg0KETEd%0AFBGzZLdHSW9vIiYcWl7XvK55XW3fYdT5q8uzNSImYIeImIAdomMCdoiOCdgh%0AOiZgh0ptx8zNzc3NzTVfrmLFihUrViz+8tSntalmz549e/Zs7b2pp7VVqFCh%0AQoUK5ut14MCBAwcO2G575X+o2qVLly5dumR+fU09nc7UehWW+hCyCxcuXLhw%0AoeD2tfZtcSV+m51+Fx3Zh4CAgICAAPPl5s6dO3fuXO29uvVef/31119/vWD5%0AX3755ZdfftHe37lz586dOwXLrV69evXq1dr8rl69evXqVUVZtmzZsmXLzNcr%0ALCwsLCzMfDl1/nXq1KlTp07B71NSUlJSUhTl3//+97///e+C36elpaWlpWnv%0AhwwZMmTIkILzV1/V9TXuALVyO3bs2LHDipe65V9eTk5OTk6O9S9ZVOfXtm3b%0Atm3bWm++ppTaiKkyNqjI4cOHDx8+bLqcqaerGX8IBT+vVatWrVq1zC+/b9++%0Affv21d5b+rS2JUuWLFmypODn2dnZ2dnZBT9PT09PT08v+HlycnJycrJIzZo1%0Aa9asWfD7xx9//PHHH9fe54+Y6s/3P3/GIuafTldc+SOym5ubm5ub7c5r7t27%0Ad+/evSKhoaGhoaHWn///sX3fd2zGBtBv+R06dOjQoYP91ctW6wUjLjAA7FCp%0AP5QF7BEdE7BDdEw4tJI+jVFSy6NjAnaIjgnYITomYIfomIAdomMCdoiOCdgh%0AOiZgh+iYgB2iYwJ2iIvYATtExATsEB0TsEN0TMAO0TEBO0THBERk5MiRI0eO%0ANP395s2bN2/eXPjPi4uOCfwFU/dfVq9evXr16gU/Vx9S1rNnz549exZ9uXRM%0AQETy8vLy8vJMP10wP1PPJVafMrhhw4YNGzYUvT6cxwTsEBETsEN0TMAO0TEB%0AO0THBOwQHROwQ4zKAgBgAY5oAQCwAIETAAALEDgBALAAgRMAAAsQOAEAsACB%0AEwAACxA4YdcMBoPBYNAeb6e+BgYGBgYGiixYsGDBggWmp88/nZ+fn5+fn/nn%0AWwKAKe56VwAojLCwsLCwMJGkpKSkpKSC39eqVatWrVoix44dO3bsmEj58uXL%0Aly+vfW/qbmU1oHI3M4DCIuOEU2jRokWLFi1ETp06derUqYLfR0VFRUVFibz3%0A3nvvvfeeyL179+7du0fABGA5nhwEu6YO1TZt2rRp06Yiffv27du3r0hKSkpK%0ASoqWgaoBMyQkJCQkRJuejBKAtRE4AQCwAEO1AABYgMAJAIAFuKoWDu1K7JXY%0AK7EirV1au7R2Ecktl1sut5zIoZRDKYdSRKonVE+onqB3LQE4E85xwq6cm3Zu%0A2rlpIkHvBr0b9K5I22ltp7WdJrI5cHPg5kCRgKEBQwOGFn3+92bdm3Vvlkjf%0AkX1H9h0psq3itorbKoocv3r86vGrIo9VfazqY1X13goA7BmBEzb1y/hfxv8y%0AXuTJfz35ryf/JdJvfL/x/caLfNH+i/ZftBfxecHnBZ8X9K6laTmtc1rntBaZ%0AcHDCwQkHRT6Wj+VjEdmZtzNvZ55IqEuoS6iL3rUEUKIUwALfj/5+9Pej1QMt%0ARRk3etzocaMVJfun7J+yf9K7dnbgHeUd5R1F+deaf6351xptOy1LXJa4LFHv%0AygGwBgJnKbdu2Lph64ZpO/hZw2YNmzVMUfJ+y/st7ze9a1d6rLmz5s6aO1o7%0AvGt41/CuQVHy4vPi8+L1rh2A/0TgdBZ5Sp6SpyiLhi4aumiotgNW36vfwzns%0AO7jv4L6DWjsPOjLoyKAjivLg6IOjD47qXTvAuRE47ZSa8akZoLqDVDNEwBJn%0A2p1pd6ad9jtq80ybZ9o8oyi3l99efnu53rUDHAsXB5WQnP05+3P2i0Qvj14e%0AvVxkzrw58+bMEzGeMxT52yd/++Rvn+hdS8DoRpcbXW50EQk9Fnos9JjIxRYX%0AW1xsIXJs37F9x/aJ1L5V+1btW3rXEtAHgbOI7n9z/5v734gM3DNwz8A9Iqtn%0Ar569erbI0TePvnn0TZEnZj8x+4nZetcSKBmZ1zKvZV4TGdh8YPOBzUUSLyde%0ATrwscuSRI48ceUTkyStPXnnyit61BKxE75TXXtxZdGfRnUWKYrxvUBvSOjv1%0A7NSzU/WuHeBccuvl1sutpyhTvpvy3ZTvtP62ZcuWLVu26F074K+Vmoyzdlzt%0AuNpxIgeUA8oBRaRaTLWYajF61wpAofwpf8qfIgszF2YuzBQZUWVElRFV+Ncb%0A6KPUBE4AAKyBh7wDAGABAicAABYgcAIAYAGLA6eLi4uLi4v26unp6enpKRIe%0AHh4eHi6SkZGRkZFRcDqDwWAwGApOHxISEhISInLu3Llz584VnG7YsGHDhg0T%0ASU9PT09PL/qKXr9+/fr16yIdOnTo0KGDiLe3t7e3t0izZs2aNWsmsnv37t27%0Ad5uvr/paqVKlSpUqFdwuiYmJiYmJ5refytfX19fX12rtCTgFU/0vMDAwMDBQ%0AZMGCBQsWLDA9ff5+BliVpZfhmpsqJycnJydHUby8vLy8vLTP79y5c+fOHUUJ%0ACwsLCwsrOF1wcHBwcLCi3L9///79+4oyatSoUaNGKcrhw4cPHz5c9PoUbS3N%0A19fUcs6fP3/+/HlFqV+/fv369Qtfn6LWE3BGhe1/NWvWrFmzpqLcvn379u3b%0A2ufq/gSwBasP1bq5ubm5uYlkZWVlZWUV/P7MmTNnzpwRiYmJiYmJEVmzZs2a%0ANWtEUlNTU1NTtUxw/vz58+fPF3nqqaeeeuopbfrNmzdv3rxZezX3eWFZ6wi1%0AXr169erV0zLows5XzayPHz9+/Phxa7cK4JxatGjRokULkVOnTp06dUr7XN2f%0AALZg8e0oaiCYMGHChAkTRO7du3fv3j2RFStWrFixQqROnTp16tQROXHixIkT%0AJ7Tp1KGXPn369OnTRyQpKSkpKcn0cjp37ty5c2eRlStXrly5suDQaGGpa6cG%0A9KCgoKCgIJHQ0NDQ0FCRX3/99ddff9WGatXyan0fe+yxxx57TKR79+7du3fX%0A5uvv7+/v7y8SFxcXFxenbRdTW/OJJ5544oknRJKTk5OTkwuWMzc9UJqo/a9p%0A06ZNmzYV6du3b9++fUVSUlJSUlK0/YcaMNVTPkBJsPv7OI1DMSKXLl26dOmS%0A3rWxPvWc64YNGzZs2CBSvnz58uXLa9+r52DVgAsA0Je73hUwx1kDpurHH3/8%0A8ccf9a4FAKCw7D7jBADAnpSa+zgNYhCD3pUAUCwXll5YemGpdk2A+h4oSaUm%0AcAKwf+YCY50BdQbUGaBdRKe+L+z0gDUQOAGUmOIGRnMIrCgJBE4AVmPrwFhc%0ABFZYA4ETQKHZe2AsLgIrCoPACeD/OHtgLC4CK0QInECpQmC0LQJr6UDgBJwI%0AgdG+EVidA4ETcCAERudGYHUMBE7AjhAY8VcIrPah1DxyT31yUIAESIDelUGp%0Ap+7Y0r9M/zL9SwIgSoYaSOu+Xvf1uq/zb0xFVWoCJwAA1sBQLQAAFiBwAgBg%0AAQInAAAWsNvAqV48UVSbN2/evHmzSFxcXFxcnN5rg9JO/T2rr56enp6eniLh%0A4eHh4eEiGRkZGRkZetcSjspgMBgMBvP7zYSEhISEBJGkpKSkpCTt8/y/Tz8/%0APz8/P5GRI0eOHDlS77WzP+56V8BSasO++eabb775psiuXbt27dol8vjjjz/+%0A+OMiy5YtW7ZsmVZ++/bt27dvFzl+/Pjx48dFsrKysrKyRNavX79+/XrtvRpo%0AFy1atGjRIpEyZcqUKVNG5MGDBw8ePNC+V98DRWHqUrzc3Nzc3FwRb29vb29v%0Afmcomujo6OjoaBF/f39/f3+RGzdu3LhxQ8THx8fHx8f89KZ+n+p+l0tJjRwm%0AcAYGBgYGBppuODVw5qce0U+cOHHixIna56aOzNq2bdu2bdvClweswc3Nzc3N%0ATTuQA4ri3r179+7d00YwPvzwww8//FDbb5YtW7Zs2bKmp4+KioqKihKpWrVq%0A1apVRSIjIyMjIwmY+TlM4Lx48eLFixe1ADZlypQpU6aI7Ny5c+fOnSKNGzdu%0A3LhxwelcXV1dXS0YkLa0PGAJNSNQd3ArVqxYsWKFSJ06derUqcMOCtalJgA5%0AOTk5OTkiHh4eHh4eIjt27NixY0fB8vHx8fHx8XrX2v7ZzX2c8+fPnz9/vsi6%0AdevWrVsnkpKSkpKSInL9+vXr16/rXTsAAIzsJnACAOAIGJQEAMACBE5AB1xs%0ABj3x+yseAicAOLnbe27vub1HZOW0ldNWTtMuQlPfq9+jcDjHCeiA++JQEhq0%0Ab9C+QXuR1D2pe1ILERgtLV9akXECgJMpagBUy6vT438jcAKAg8s/5FrcjFGd%0APv8QL4wYqgV0wFAtrKGkf0f8bo3IOAHAQZi6yKekcFGRERknoAOO3GEJe79o%0Ax97rZ21knABgpxwlIJW2i4oInABgJ6x9kU9JKy0XFTFUC+iAoVr8J2f/PTjb%0A+hE4AQCwAEO1AABYgMAJAIAFCJwAAFiAwFnK9OvXr1+/fiK//vrrr7/+ar35%0ADhs2bNiwYSLp6enp6el6r6WIwWAwGAzaRQnqa2BgYGBgoMiCBQsWLFhgevr8%0A0/n5+fn5+YmMHDly5MiRWrm0tLS0tDSR4cOHDx8+3Hrba9y4cePGjRMpX758%0A+fLlRYKCgoKCgkTWrFmzZs0avbdu4cXHx8fHx2vbvWrVqlWrVhUZM2bMmDFj%0AzG/3/K+q/O1rSkJCQkJCgkhSUlJSUlLR26uo8tff09PT09NTJDw8PDw8XCQj%0AIyMjI6PgdKZ+vyEhISEhISLnzp07d+6c7etf3PVOTExMTEw0X87hKChVVqxY%0AsWLFioKfq7+Gd95555133lGU559//vnnn1cU447G9PxGjRo1atQoRTl8+PDh%0Aw4e1z+fOnTt37lxFWbZs2bJly0wvLz83Nzc3NzftvbFjKcqkSZMmTZqkvTfn%0Azp07d+7cUZSwsLCwsDDT5WrWrFmzZk1FuX379u3bt83Xz9T3+/fv379/v6KM%0AHTt27Nixlm8vYyA3P31+PXr06NGjh6IYA4GiDB48ePDgwYri4+Pj4+OjlTMG%0AfEXp1KlTp06dtO1pPCAwvX5///vf//73vytKtWrVqlWrpijr169fv3696fp8%0A8cUXX3zxhaIYA2Ph16Ow212ltm90dHR0dLS2HpmZmZmZmVo59Xe4Y8eOHTt2%0AWN5exWVufXJycnJychTFy8vLy8ur4PqZ+v0GBwcHBwcryv379+/fv2+7+hd3%0Avc+fP3/+/HlFqV+/fv369S3fPvbKAasMW0hNTU1NTVUUX19fX19fRWnSpEmT%0AJk3MT2fqh29p4KxVq1atWrXMl1MDjLqDNqWwgbNXr169evVSlL179+7du7fg%0Aco2Zn6LMmjVr1qxZinL37t27d+9avj3Mff/qq6+++uqrirJ9+/bt27cXttW0%0A7Vu5cuXKlStr8ze1nCFDhgwZMkT7fuvWrVu3bi3YDps2bdq0aZPpV1MiIiIi%0AIiIUZdeuXbt27TJdrkuXLl26dFGUGzdu3Lhxo/DbL3/7jhgxYsSIEdrnH3zw%0AwQcffKAo77///vvvv68o8+bNmzdvXsHAaenyiqqw889fTl0/tT3UAwRjBme7%0A+tp6vfN/TuCEQzMOHWk7HuOQmqIcOHDgwIEDpqdTM5j8O0D1SFrNEL/55ptv%0AvvlGy5DMdSw1YKnvGzdu3LhxY0Vp3759+/btza+PuuMxDhEqyoQJEyZMmKCt%0ApzrfU6dOnTp1ynQ9Cuvq1atXr15VlK5du3bt2tXy7aUaNGjQoEGDFMXV1dXV%0A1VVRXnvttddee01ROnfu3LlzZ0WJjY2NjY0tWE81MPTp06dPnz6K4u7u7u7u%0ArpULCAgICAjQtmtUVFRUVJSieHh4eHh4mF7/gQMHDhw4UAvsrVq1atWqlfnt%0AMWXKlClTpmjz6d27d+/evbX18/b29vb2Nh041YCY/zV/++b/XJWdnZ2dnV1w%0A+1jaXsWlLl/9/akjA2qGrP6u8yvsgZ+9Mtd/mjVr1qxZM8cNnNzHCaswDnmK%0AXLp06dKlS9abr73fOK3Wy5gZFH79bbW98NeK2l7AfyJwAgBgAa6qBQDAAgRO%0AANCZw96WUUrXj8AJAIAFCJwAAFiAwAkAgAUInAAAWIDACQCABQicAABYgMAJ%0AAIAFCJwAAFiAwAkAgAUInAAAWICHvAMAYAEyTgAALEDgBADAAgROAAAsQOAE%0AAJ18//3333//vd61KGjz5s2bN28u/vRxcXFxcXHWL683d70rAAClza5du3bt%0A2iUSFhYWFhYmsmTJkiVLlojUqlWrVq1a2ucl7b333nvvvfdEtm/fvn37dpGb%0AN2/evHlTZODAgQMHDhTp2bNnz549RR555JFHHnlEJCcnJycnR2TVqlWrVq0S%0AyczMzMzM1OaXmJiYmJgokpqampqaKvL777///vvvIj///PPPP/8scu3atWvX%0ArpmuT3R0dHR0tMgvv/zyyy+/iDRt2rRp06Yic+bMmTNnjkhubm5ubm7JbycC%0AJwCUsNDQ0NDQUO29Gpj01qtXr169eon89ttvv/32W8F69e3bt2/fviLjx48f%0AP368yI0bN27cuGF6fi+++OKLL74oMmnSpEmTJmmfv/LKK6+88opIcnJycnKy%0A6ek//vjjjz/+WGTdunXr1q0ruP3UwF6pUqVKlSqV3HZiqBYAdPL0008//fTT%0AIr179+7du7f+Q5UNGzZs2LChyKeffvrpp5+KzJo1a9asWdr3r7322muvvSay%0AcuXKlStXivTp06dPnz4i7u7u7u7/Iw1TM9cRI0aMGDFCpH///v3799cy7mbN%0AmjVr1sx0fSZOnDhx4kSRiIiIiIgIkd27d+/evVvkzTfffPPNN0s+YKq4jxMA%0A7JQaWMxlZihZZJwAAFiAjBMAAAuQcQIAYAECJwAAFiBwAgBgAc5xAgBgATJO%0AAAAsQOAEAMACBE4AACxA4AQAwAIETgAALEDgBADAAgROAAAsQOAEAMACBE4A%0AACxA4AQAwAIETgAALEDgBADAAgROAAAsQOAEAMACBE7YNRcXFxcXF+3V09PT%0A09NTJDw8PDw8XCQjIyMjI6PgdAaDwWAwFJw+JCQkJCRE5Ny5c+fOndN77QA4%0AIne9KwAURv5/jX348OHDhw9F/P39/f39Rc6cOXPmzBmROnXq1KlTRysXFhYW%0AFhYmkpSUlJSUpM3H1dXV1dW14HwBwBwCJxySmnnev3///v37In5+fn5+fiIP%0AHjx48OCB6enUzDM4ODg4OFgr7+3t7e3trfdaAXAEBE44NDc3Nzc3N5GsrKys%0ArCzT5XJzc3Nzc0W++eabb775RstQCZgALMU5Tjg1NUBOnjx58uTJ2tAsQ7QA%0AioqMEw5t6tSpU6dOFRk8ePDgwYMLfq8OycbGxsbGxupdWwDOgMAJhxAdHR0d%0AHS1y7969e/fuiaxYsWLFihXaxUAnTpw4ceKE3rUEUBq4KAqDVgAAFBbnOAEA%0AsACBEwAACxA4AQCwAIETAAALEDgBALAAgRMAAAsQOOGYFFFEEVk8bPGwxcO0%0AZ9AuvLHwxsIbIvKn/Cl/6l1JAM6IwAn79o18I9+IfBz0cdDHQVqAXBm8Mnhl%0AsMjQRUMXDV2kPUJveOXhlYdXFvl65Ncjvx6plY8dEDsgdoCIVJNqUk3vlQLg%0A0BTADuT9lvdb3m+KMmvYrGGzhqkP5FCUdcPWDVs3zHrL2bJly5YtW7T5T/lu%0AyndTvlOU3Hq59XLr6b0VADgCnhyEEpWXkJeQlyAyPWF6wvQEkZmpM1Nnpop8%0A1+C7Bt81EOl6uuvprqdLvl4/ZvyY8WOGSMcyHct0LCMyInNE5ohMkbk159ac%0AW1PE45bHLY9bem89APaAoVrYRM7+nP05+0WixkSNiRqjDZn++OuPv/74q8i7%0Ap989/e5pbYhVr4Cp6uDfwb+Dv1afBT4LfBb4iBz3PO553FOrf7+a/Wr2qymS%0AeS3zWuY1vbcyAD2QcaJYHr798O2Hb4uM3jx68+jNIp8d++zYZ8dE9j++//H9%0Aj4u0Ptb6WOtjetfS+k7XP13/dH2RkLSQtJA0kWcaPNPgmQYi66etn7Z+mki5%0AV8u9Wu5VvWsJwBbIOFEo97+5/839b0RemvDShJcmaBnYyfsn75+8L7I4ZXHK%0A4hQtY3PWgKlqeL7h+YbntfXddXrX6V2nRQxvGN4wvCFSrke5HuV6iDxe7fFq%0Aj1cTudHlRpcbXfSuNQBrIOPEf8kYnjE8Y7hIv2P9jvU7JvLdwe8OfndQ5GTL%0Aky1PthRpdLDRwUYH9a6l47l67eq1q9dE2t9sf7P9TZE/avxR448aIkfSj6Qf%0ASRep9UStJ2o9oXctARQGGWcpZVhsWGxYLNJuervp7aZrGeTVqlerXq0q8u2B%0Abw98e0DLqAiYxfNI1UeqPlJV5Gzjs43PNha5HnA94HqAiP8p/1P+p0TahrYN%0AbRuqtcPZ9mfbn22vd60B/C9knE7uZu+bvW/2Fgm9G3o39K7IxXIXy10sJ3LM%0AcMxwzCASmBSYFJikdy2R359d/uzyZxeR/j369+jfQ2Rj5MbIjZEiyfHJ8cnx%0AIk3HNR3XdJzetQRKJwKnk7gSeyX2SqxIa5fWLq1dtM8PKAeUA4pItZhqMdVi%0A9K4liivrl6xfsn4RGaWMUkYpIkuaL2m+pLnIvoP7Du47KNKmZZuWbVrqXUvA%0AuRE4HczF8IvhF8NFmgQ0CWgSIBL4R+AfgX+I7Cq7q+yusiKV1lZaW2mt3rVE%0AScttn9s+t73IpPWT1k9aL/JR5Y8qf1RZZNu1bde2XRPpXKVzlc5V9K4l4Bw4%0Ax2mnzk07N+3cNO2cl3ousuzLZV8u+7KIYY1hjWGNyLEdx3Yc20HALO3c9rjt%0AcdsjElcprlJcJe3cdKdVnVZ1WiUy84+Zf8z8Q/s9rTWsNaw16F1rwDGRcers%0AVKtTrU61Eml8qPGhxodEnm31bKtnW4msbrK6yeomIv4L/Rf6L9S7lnA6h+Ww%0AHBb5JOCTgE8CRCKDI4Mjg0U+P/P5mc/PiAwKGhQ0KEjvSgJ2Su9n/pUWR988%0A+ubRN7VnpPYb3298v/GKkrk+c33mer1rB/y3ZYnLEpclar/Xf63515p/rVEU%0A5R3lHeUdvWsH6IuhWis70ORAkwNNtCGxoU2HNh3aVKSxT2Ofxj7aENrXH339%0A0dcfifi84POCzwt61xr4bxF9IvpE9NF+r1G9o3pH9RbZeGHjhY0XtN/3jKEz%0Ahs4YKpJ3Pe963nW9aw2UEL0jt6P6fvT3o78frR2Rjxs9bvS40YqS/VP2T9k/%0A6V07oGTtzNuZtzNP6w9vyBvyhihKdqvsVtmt9K4dYF1knGZsbbi14daG2hH2%0A1IZTG05tKNIhpENIhxDtiDz+k/hP4j8RcX/a/Wn3p/WuNVCyQl1CXUJdtP4w%0AR5mjzFFEjj579Nmjz2r9J2JmxMyImSIPIh9EPojUu9ZAEekdue2F+r+P6lZR%0A/xdS/Z9IANZz/Orxq8evav2ty60ut7rcUpS7M+/OvDtT79oBf63UZZwrg1YG%0ArQzSjoA/Dvo46OMgkV7P9Xqu13PaEfOUhVMWTlko4hLoEugSqHetAefyWNXH%0Aqj5WVetvWytsrbC1gsiNjTc23tgo4vWR10deH4k81f6p9k+1F7k169asW7P0%0ArjVg5PS3o6gBctHQRUMXDRUZunDowqELRcRFXMSl2LMHUAJ+j/w98vdIkdae%0ArT1be4ocm31s9rHZIgESIAF6Vw6ljtMHTgAArKnUDdUCAFAcBE4AACxA4AQA%0AwAIETgAALEDgBADAAgROAAAsQOAEAMACBE4AACxQ6MBpMBgMBoP2JB71NTAw%0AMDAwUGTBggULFiwwPX3+6fz8/Pz8/ERGjhw5cuRI09P5+vr6+voWf0Xj4+Pj%0A4+O1+latWrVq1aoiY8aMGTNmjPn65n81tV1MSUhISEhIEElKSkpKShJJS0tL%0AS0sTGT58+PDhw4u/foAzyd/fPD09PT09RcLDw8PDw0UyMjIyMjIKTtevX79+%0A/fqJ/Prrr7/++qveawFnZXHGGRYWFhYWpj1j8uLFixcvXhTJzMzMzMwUqVix%0AYsWKFU1Pr073559//vnnnyL169evX7++SJs2bdq0aaOVa9q0adOmTUVu3759%0A+/btgvPJzc3Nzc0VWb9+/fr16/9iBV1dXV1dRWrVqlWrVi2tvteuXbt27ZrI%0AlClTpkyZYr6++V/za9SoUaNGjUQGDx48ePBg89uxXr169erVE1mzZs2aNWus%0A0ZSA81H728OHDx8+fCjy7bfffvvttyIVKlSoUKGCyIULFy5cuKCVb9iwYcOG%0ADUWCg4ODg4P1rj2cldWGasePHz9+/HgtQ7xz586dO3fMTxcTExMTEyOyf//+%0A/fv3a58fO3bs2LFjIt7e3t7e3gWnUzvU5cuXL1++XPD7L7/88ssvvxQZPXr0%0A6NGjRXr37t27d++C5WrWrFmzZs3ir/9zzz333HPPiaxevXr16tUi9+/fv3//%0Avvnp1B3BG2+88cYbb1irNQDnpGaeav9SA6VKfe/m5ubm5qZ3beGsrH6O8+WX%0AX3755Ze1IUlT1IxPPTJctmzZsmXLRLKysrKyskTatWvXrl27gtNdunTp0qVL%0AWsBUh0rVz9VMdsWKFStWrBCZMGHChAkTCs5n6NChQ4cO1V5NDf2YG6pVqdPf%0AvXv37t27ImXKlClTpoz57dW6devWrVuLzJs3b968edZuDcA5qYFR3V+o+vfv%0A379/f71rB2fnbu0Znj9//vz58yIvvPDCCy+8UPD7qKioqKgo7RzjkSNHjhw5%0AogWa48ePHz9+XCQkJCQkJKTg9MnJycnJySJ5eXl5eXlaAFU/b9KkSZMmTbT5%0Aq0M5devWrVu3rjafxYsXL168WKRr165du3YVefDgwYMHD0T8/f39/f21coV9%0ABL5aTh0anjVr1qxZs0Q++OCDDz74QKRs2bJly5Y1Pb069AwAsG9WD5zqOcd1%0A69atW7eu4PfqRTqmVKtWrVq1aiK///7777//XvD77t27d+/eXSQnJycnJ0c7%0AZ6l+rvroo48++ugj7VyiqYzSViZOnDhx4kQRLy8vLy8vkSVLlixZssTy+Sxd%0AunTp0qUiAwYMGDBgQMnVH7BnU6dOnTp1auGvKQCsyeLAefbs2bNnz4pER0dH%0AR0eLpKSkpKSkaEOzp06dOnXqVNErVKlSpUqVKols2bJly5Ytf1Fxd3d3d3eR%0AyMjIyMjIgt9XqVKlSpUq2rlDdYhVPdepZoC7d+/evXu36eWYuurX3FXEKnXo%0A2MPDw8PDQ2THjh07duzQvleHrNXMNz8CJkozdT9z7969e/fuaadg6tSpU6dO%0AHZETJ06cOHFC71qitLHb/+NULwpSh1CdVceOHTt27Ciydu3atWvXagcOKvU2%0AFlMHCACAkmW3D0C4cuXKlStXtMDibNTDFfWccP6ACQCwT3YbOMuXL1++fHnz%0AQ6mOSh06Vq8GBgA4BrsNnAAA2CO7PccJAIA9IuMEAMACBE4AACzg9IHT3L+W%0AAHAcER4RHhEeIv369uvbr6/etUFpZfUnBwGAtaiBUrU8e3n28uzCfw/YgtNf%0AHKRmnM69loBzKG4gJJCiJBA4AejG1oGOQApbIHACKDF6BzK9lw/nQOAEYDP2%0AHqjsvX6wTwROAFbj6IHI0euPkkHgBFBkzh5onH39UDQETgCFVtoDSWlffxgR%0AOAGYRKD4a2yf0onACeD/EAiKh+1XOhA4gVKMHb1tsX2dE4ETKEXYkeuL7e8c%0ACJyAE2NHbd9oH8dE4AScCDtix0b7OQYCJ+DA2NE6N9rXPhE4AQfCjrR0o/3t%0AA4ETsGPsKPFX+H3og8AJ2BF2hCgOfj8lg8AJ6IgdHWyJ35dtEDgBHag7NHZk%0AKEnq7y4hOyE7IVskQAIkQO9KOSCnD5wAAFiTq94VAADAkRA4AQCwAIETAAAL%0AEDgBALAAgRMAAAsQOAEAsACBEwAACxA4AQCwgN0FztOnT58+fVokIiIiIiKi%0A6PNRnxgE6MlgMBgMBu33qL4GBgYGBgaKLFiwYMGCBXrXEo5O/V0lJiYmJiaa%0AL6cy9fsMCQkJCQkROXfu3Llz5/ReO/tjd4ETcEZhYWFhYWHaox8vXrx48eJF%0AkczMzMzMTJGKFStWrFhR71rC0fXr169fv36WT5f/93nq1KlTp06JBAUFBQUF%0A6b1W9sdhAueYMWPGjBkj0rBhw4YNG4rExMTExMSYzyz9/Pz8/PxEpk2bNm3a%0ANBE3Nzc3NzeREydOnDhxQiunzsfX19fX11dkypQpU6ZM0cqfPHny5MmTem8F%0AOJvx48ePHz9e+93duXPnzp07etcKjur8+fPnz58XefTRRx999NGiz0fdHwYH%0ABwcHB4s8ePDgwYMHeq+dHVHszK+//vrrr78qyquvvvrqq69qn5uq7ZkzZ86c%0AOaMo4eHh4eHh5svfuHHjxo0bitKtW7du3bqZL3/9+vXr168XLA8UhjEQKorx%0AiN50uejo6OjoaEVZvXr16tWr9a41HE3+/Vfbtm3btm2rKEeOHDly5Ijpcvl/%0Anzk5OTk5OYqyZs2aNWvWmN4vlnYOk3GWKVOmTJkyBT9XhxJ27dq1a9cu8/Op%0AVKlSpUqVCn8EVbly5cqVK3PEBdtSM4Xq1atXr15d79rA0e3du3fv3r0izZs3%0Ab968ufnyxgREZPLkyZMnT9aGbNVX/Dd3vStQWPfu3bt3717Bz8+ePXv27FmR%0Ajh07duzYUe9aAkWzfv369evXi6xbt27dunV61wbO4vjx48ePHxcJDQ0NDQ01%0AXU4dko2NjY2NjdW71vbPYTLO6dOnT58+XeSxxx577LHHtPdqgxc24wT0oB7g%0AGYdkRTp16tSpUyftXJJ6MQZgTer+knPn1mV3/8eZnJycnJwsMm/evHnz5oks%0AXLhw4cKFetcKAAAjuxmqHTx48ODBg0W++OKLL774QsR4UY7etQIA4L/ZXcYJ%0AAIA9c5hznAAA2AMCJwAAFiBwAgBgAQInAAAWIHACOjCIQQx6VwKlTsrfU/6e%0A8neRvZP2Tto7Se/aOC67uR0FAGBb/Xb129XvPx4Ukyqpkqp3pRwQgRMAnJz6%0AhKr8Nx+a+hx/jaFaAHBSK6etnLZymsitH2/9eOvHgt+rn6vlUDgETgBwMnld%0A87rmdRXZ33F/x/0dRSq0r9C+QvuC5dTP1XLqdPhrPDkI0IF6cVCABEiA3pWB%0A0ynqECxDt4VDxgkATmJs0tiksUkiuV1yu+R2sXx6dTp1PvjfCJwA4OBu77m9%0A5/Yekad3P7376d0irltdt7putXw+6nTqfNT54r8xVAvogKFaWJOthlgZuv3f%0AyDgBwEE1aN+gfYP2tgts6nzV5cCIwAkADkZ9AtDq0NWhq0Ntvzx1OepySzuG%0AagEdMFSL4lAzwNQ9qXtSS/AcpF7LtTcETkAHBE4Uhb2cc7SXeuiFoVoAsHPm%0AngBU0kr7E4cInABgpwr7BKCSVtqfOMRQLaADhmpRGI4yJOoo9bQWMk4AsDPF%0AfQJQSSttTxwicAKAnbDWE4BKWml74hBDtYAOGKrF/+IsQ57Osh6mkHECgM5s%0A/QSgkubsTxwicAKAzkrqCUB6rZc6wuIsGKoFAMACZJwAAFiAwAkAgAUInAAA%0AWIDACQCABQicAABYgMAJAIAFCJwAAFiAwAkAgAUInKWM+gxJa/P19fX19dV7%0A7Qqup/rq6enp6ekpEh4eHh4eLpKRkZGRkVFwOoPBYDAYCk4fEhISEhIicu7c%0AuXPnzhV/vU1Nd/LkyZMnT4o8/vjjjz/+uIi/v7+/v79I7969e/furfdWLbzr%0A169fv35dpEOHDh06dBDx9vb29vYWadasWbNmzUR27969e/du89tdfa1UqVKl%0ASpW08urniYmJiYmJpuuR//deUr9TU+sTGBgYGBgosmDBggULFpivt/rq5+fn%0A5+cnMnLkyJEjR9q+/tZab1MSEhISEhJEkpKSkpIc8d9UFJQqxh+09ebXpEmT%0AJk2aKMr9+/fv37+v99ppTP26s7KysrKyFMXDw8PDw0NR0tPT09PTte/v3Llz%0A584dRQkLCwsLC9M+z8vLy8vLKzjfzMzMzMxMRTEGhKJvr3nz5s2bN09Rateu%0AXbt27YLT3b59+/bt23pvVfM2bty4ceNGRalQoUKFChVMl7tx48aNGze096a2%0AuylqO5jbixW3vYrK3Pp89NFHH330kentZGq9Pvzwww8//FBRnn766aefftp2%0A9S/uejdq1KhRo0aKMmjQoEGDBhUsN3fu3Llz5yrKjh07duzYoXetLUfgLGWC%0Ag4ODg4O198YjWEXp1KlTp06dFGXSpEmTJk1SFOMRrvn5mergpj6/cuXKlStX%0AFOWll1566aWXtM9btWrVqlUrRTl06NChQ4cU5eeff/75558VJSgoKCgoSFEe%0AffTRRx99VFHWrVu3bt26otdLlZOTk5OToyheXl5eXl7a5+Z2eOr2yx/4CnsY%0Aaun2Mkfd8b7//vvvv/++ori7u7u7uyuKMTMuOP933nnnnXfeUZTnn3/++eef%0AV5S0tLS0tDSt3IQJEyZMmKAooaGhoaGhivLmm2+++eabiuLq6urq6lr87W5K%0AUQPn+fPnz58/ryj169evX7++7be3tdenZs2aNWvWLHhgZOkBgb1Q1zs6Ojo6%0AOlrbj6gHLCoCJxxanTp16tSpoyhnzpw5c+ZM4ad78ODBgwcPFKVdu3bt2rUr%0A+L2lgTN/+Z49e/bs2VNRHj58+PDhQ/PzLezyzZXLv8NTA+yaNWvWrFljer5t%0A2rRp06aNltFaa3tZSj3wGDNmzJgxY7TPAwICAgICCr89/v3vf//73//WXnv0%0A6NGjRw9FOXHixIkTJyzf7lOmTJkyZYqiDBkyZMiQIdpr/u2eP5NUX8eNGzdu%0A3DjTy2nbtm3btm0V5ciRI0eOHDFfH3PtVVyFDZxqgFm9evXq1atN1/vq1atX%0Ar17VDiSXLVu2bNky69fbWuutHpDn5ubm5uYqipubm5ubm1bO0QMn5zhLOeNQ%0ApcgHH3zwwQcfaOcmtm3btm3bNtPTGQOtdu6vuNRzPypjoBExDqmW/HZR12/y%0A5MmTJ0/W/iZJfc2vcePGjRs3FklNTU1NTbX99lJ17ty5c+fOIsYdk0jLli1b%0AtmwpYgz4WrmDBw8ePHhQO1fWtGnTpk2bFpyfur2Tk5OTk5O112HDhg0bNkyk%0AatWqVatWtbyes2bNmjVrlsjixYsXL14s8tlnn3322WcFyxkDTcHtHR8fHx8f%0Ab3r+e/fu3bt3r0jz5s2bN29uvj7m2qukGDNmkerVq1evXr3g91FRUVFRUSKf%0Af/75559/LmI8MBCJiIiIiIjQr97mqO1mHKnQ2l/dz6i/V4eld+SGfTL361DP%0AUXXr1q1bt26Fn17N3MxlnF26dOnSpYv23tTQalHr//bbb7/99tuKMnjw4MGD%0AB2ufWzpkqHr22WefffZZRbl58+bNmzct317qEOvly5cvX75sfnnGi520TFb1%0A008//fTTT4oyYsSIESNGmJ5ezUxfe+211157rfDbzRy1ffIPAeeXfzlFHarN%0A7/jx48ePH1eUZ5555plnnjFdzlx7FVdh18dU/Rx176yut6nfn/q7XbFixYoV%0AKxw343TApoE1qUN46lCY8QhXu3jGHFMd3HhEryijR48ePXq0oqxatWrVqlXa%0Auaj8gVM9l2bMaBTFmJlp5+TU5eQ/V2KuXuo5u+HDhw8fPlw756LWL7+iBs7C%0A7uhMlVOHDNXvW7Ro0aJFCy2wqdtFpQZgdajvq6+++uqrr7SLj/LvuIxXEyuK%0A8Yhfm9+BAwcOHDiglVMPKMqVK1euXDlt/uo5ZnPUi6jUi9DUc8Lq0F3Hjh07%0AduxoOnDWqFGjRo0aWv3VV7UdC7u91Yt/9ApM6voYR1K0+qvtoC7/1KlTp06d%0AKvn62Xq9TQXO7Ozs7Oxsbf0cNXDyf5woFvU2A3Vo1Vq6du3atWtXka1bt27d%0AulXvtbTedrDV9oJlaAcUB+c4USzGi31EjJmE3rUpeep9iup2MKe0by+9Wdpe%0AwP9Cxgm75GgZJ4DSg8AJAIAFGKoFAMACBE4AACxA4AQAwAIETgDQmUEMYtC7%0AEqxfoRE4AQCwAIETAAALEDgBALAAgRMAAAsQOAEAsACBEwAACxA4AQCwAIET%0AAAALEDgBALAAgRMAAAsQOAEAsACBEwAACxA4AQCwAIETAAALEDgBALAAgRMA%0AAAsQOAEAsACBEwAACxA4AQCwAIETAAALuCj/n94VAQDAEZBxAgBgAQInAAAW%0AIHACAGABAicAABYgcAIAYAECJwAAFiBwAgBgAQInAAAWIHACgE42b968efNm%0AvWuh+f7777///vviz8fFxcXFxcV25fVG4ASAEnb16tWrV6/aX+Ds3Llz586d%0A9a6F/SNwAkAJW7JkyZIlS0RSU1NTU1NFvvjiiy+++EK/+uzatWvXrl0iOTk5%0AOTk5Wn127ty5c+dOrVzFihUrVqwo8sEHH3zwwQciHh4eHh4eIufPnz9//nzB%0A+ZYrV65cuXIib7/99ttvv61llhcvXrx48aL5eqnlZ8yYMWPGDJHq1atXr15d%0A5Jtvvvnmm2/02148qxYAStjp06dPnz4tEh8fHx8fL7JgwYIFCxboXSstUBU2%0AKhw+fPjw4cMiX3755ZdffimSkJCQkJBgej5qYC5btmzZsmVFMjMzMzMzC5Yf%0ANmzYsGHDRMaOHTt27FiRChUqVKhQQZtPrVq1atWqVfh6WhsZJwCgUNShXDc3%0ANzc3N5GWLVu2bNlSC4jmuLu7u7u7i9y/f//+/fumy23btm3btm1aZpqcnJyc%0AnKy9btq0adOmTfptB3f9Fg0ApZOrq6urq6tIXl5eXl6e6XJLly5dunSpyIAB%0AAwYMGKBffb28vLy8vETu3r179+5d7f3+/fv379+vZZzmZGdnZ2dni/j6+vr6%0A+pou98wzzzzzzDMit2/fvn37tv7rnx9DtQCgE3WIcubMmTNnzhR566233nrr%0ALf3q06ZNmzZt2ohUq1atWrVqIk8//fTTTz8t8sMPP/zwww8iISEhISEhIk89%0A9dRTTz0lMmvWrFmzZmnl1CFndb3KlClTpkwZkZiYmJiYGO1cZXp6enp6ukhg%0AYGBgYKDpoV3184EDBw4cOFALvOfOnTt37pzIgQMHDhw4oEO7ETgBwD6p5wwj%0AIyMjIyP1rg1UnOMEAMACBE4AACxA4AQAwAKc4wQAwAJknAAAWIDACQCABQic%0AAABYgMAJAIAFCJwAAFiAwAkAgAUInAAAWID7OAEAAAAANsFILQAAAADAJkg4%0AAQAAAAA2QcIJAAAAALAJEk4AAAAAgE2QcAIAAAAAbIKEEwAAAABgEyScAAAA%0AAACbIOEEAAAAANgECScAAAAAwCZIOAEAAAAANkHCCQAAAACwCRJOAAAAAIBN%0AkHACAAAAAGyChBMAAAAAYBPuelcAAByVwWAwGAwi5cuXL1++vEhgYGBgYKBI%0A3759+/btq5XLysrKysoSuXz58uXLl0X27NmzZ88ekZs3b968eVOkbt26devW%0AFVm1atWqVatEWrVq1apVq6IvNy8vLy8vT+TatWvXrl0TOXLkyJEjR0RSU1NT%0AU1NFfH19fX19RXbt2rVr1y7zywMAACgqEk4AsJKgoKCgoCCRuLi4uLi4wk/3%0AySeffPLJJyKtW7du3bq1ljiuXr169erV1l9ulSpVqlSpIvL0008//fTTIg8e%0APHjw4IGIp6enp6en3lsRAAA4Ey6pBQCdjRkzZsyYMSL9+/fv37+/SGJiYmJi%0Aosi+ffv27dtnveWkp6enp6eL3Lp169atWyIhISEhISEkmgAAwHZIOAHATqhn%0AHlVXr169evWq+el27ty5c+dOERcXFxcXF9Ovjz322GOPPSYyZ86cOXPmiJw8%0AefLkyZN6rzUAAHBmXFILADrLzMzMzMwUWbp06dKlS0W8vLy8vLxEunXr1q1b%0AN/PTh4WFhYWFiSQlJSUlJem9NgAAABrOcAJACfvjjz/++OMPkUmTJk2aNEnE%0A39/f399fxNvb29vbWyQtLS0tLU17DwAA4Kg4wwkAVpL/0laVj4+Pj4+PSOXK%0AlStXrizSvHnz5s2bi/Tp06dPnz7aU2w9PDw8PDz0XgsAAADrcVH+P70rAgAA%0AAABwLlxSCwAAAACwCRJOAAAAAIBNkHACAAAAAGyChBMAAAAAYBMknAAAAAAA%0AmyDhBAAAAADYBAknANjKFbkiV0Qu3b90/9J9kfl95/ed31ekqlSVqqL9X2fw%0Ag+AHwQ9Evuz7Zd8v+4qcbHSy0clGIku7LO2ytItIyNshb4e8rZWvWL9i/Yr1%0AReZ2ndt1bleRizEXYy7GiMhqWS2r9V5pAAAADf/DCQCF9Yq8Iq+IpFdNr5pe%0AVWTt8LXD1w4Xmbpp6qapm0SyJmdNzpos8lTUU1FPRYnEDI0ZGjNUJHxj+Mbw%0AjSIVplSYUmGK9atl+NrwteFrkR/e/eHdH94VmR03O252nMiernu67umqlfvH%0A4/94/B+Pi/Sb1W9Wv1kiwbODZwfPFnHZ5bLLZZfeGxcAADgjEk4ApZbSTemm%0AdBM5U/tM7TO1Rb4a+9XYr8aKzGg0o9GMRlq50NGho0NHi0RFRkVGRYp03N5x%0Ae8ftImXHlR1Xdpzea2G5zJqZNTNrivx07qdzP50TmXd53uV5l0XWP7r+0fWP%0AauWiHkY9jHooMiBtQNqANJHHf3/898d/F3F/xv0Z92f0XgsAAOAISDgBOI3c%0AXbm7cneJnGxwssHJBiLLY5bHLI8RiV0Vuyp2lVau56Wel3peEomMjoyOjBZp%0A82ObH9v8KOJ72fey72W918L+PIx5GPMwRuRoi6MtjrYQ+azdZ+0+ayeyuMbi%0AGotraOUGrBmwZsAakWEth7Uc1lKkRccWHVt0FPFK80rzStN7LQAAgB5IOAHY%0ArewN2RuyN4gkN01umtxUZMm0JdOWTBOZv3z+8vnLtXIRFyIuRFwQGfH2iLdH%0AvC3S4lCLQy0OiXid8TrjdUbvtSh9cjfnbs7dLHLqo1MfnfpIZPknyz9Z/onI%0Ah40/bPxhY61ct/Bu4d3CRSL/FfmvyH+JtJvfbn67+SL+n/h/4v+J3msBAACs%0AgYQTQInJCs4KzgoWOdzycMvDLUU+nfnpzE9niiyvs7zO8jpauVERoyJGRYgM%0A+uegfw76p0izlGYpzVJEPHp69PToqfdawNqUVCVVSRU5f/n85fOXRdbcXnN7%0AzW2Rt/98+8+3/xTJG5g3MG+gSMsfW/7Y8keR6CvRV6KviIQZwgxhBpEKwysM%0ArzBc77UAAAD/CwkngCLLrJFZI7OGyE8dfurwUweRhLiEuIQ4kQ01N9TcUFMr%0AF/NKzCsxr4hExEbERsSKNE5tnNo4VcQt1C3ULVTvtYDDuSSX5JLI5faX219u%0AL7Kp86bOmzqL/KPHP3r8o4fIle5Xul/pLlK3Qd0GdRuIvN3x7Y5vdxR5rutz%0AXZ/rKlKtZ7We1XqKiKu48qx2AABsi4QTwP+5O+funLtzRHZ33t15d2eR+IT4%0AhPgEkV3zds3bNU8rN+PUjFMzTom8PPfluS/PFQn+Lfi34N9EXLa4bHHZovda%0AAP/bzTE3x9wcI7Lj8x2f7/hc5IOVH6z8YKVIyospL6a8KOL7pu+bvm+K/HP+%0AP+f/c75Iry96fdHrC5G6X9X9qu5XIrJe1st6vdcCAADHQsIJOLHb791+7/Z7%0AIkk9knok9RCJXRy7OHaxyM/xP8f/HC/i9b7X+17vi7z7/LvPv/u8SO+FvRf2%0AXihS91rda3WvicgqWSWrilsLwDHdXXh34d2FIj9m/pj5Y6bIHGWOMkcRSRqf%0AND5pvFZu6pypc6bOEXnlwSsPXnkg0tCloUtDFxHXGNcY1xi91wIAAH2RcAIO%0A5JpyTbmmiGztt7Xf1n4iM5fNXDZzmchZn7M+Z31EqihVlCqKyIy+M/rO6Cvy%0A/NLnlz6/VKSmoaahpkFEqkk1qab3WgDO6f76++vvrxc52ONgj4M9RD596dOX%0APn1J5Ku1X639aq1WbrQyWhmtiAzqNajXoF4iTV9p+krTV0Q8+nn08+in91oA%0AAGBdJJyAHq7IFbkicingUsClAJFNAzYN2DRAZEbijMQZiSLXXa67XHcRCbof%0AdD/ovsjbr7392tuviXRd3XV119UiVV2qulR10XslABRH9urs1dmrRVJWpaxK%0AWSWyZP2S9UvWi8xzmecy7z/698u9X+79cm+REV+P+HrE1yKtNrba2GqjiE8v%0An14+vfReCwAA/hoJJ2ANr8gr8opIetX0qulVRdYOXzt87XCRqZumbpq6SSRr%0ActbkrMkiT0U9FfVUlEjM0JihMUNFwjeGbwzfKFJhSoUpFabovRIA7FlebF5s%0AXqzIaeW0cloRWeW9ynuVt8i7494d9+44rVz47PDZ4bNFxrmMcxnnItLBt4Nv%0AB1+RssPLDi/L03wBACWMhBP4H5RuSjelm8iZ2mdqn6kt8tXYr8Z+NVZkRqMZ%0AjWY00sqFjg4dHTpaJCoyKjIqUqTj9o7bO24XKTuu7Liy44q+fAAotl7SS3qJ%0ApL+c/nL6yyLrB64fuH6gyLRR00ZNGyWS+a/Mf2X+S6Tpuqbrmq4TmdR/Uv9J%0A/UU6De40uNNgkUqfVPqkEv+HCgAoJhJOlAq5u3J35e4SOdngZIOTDUSWxyyP%0AWR4jErsqdlXsfzwUp+elnpd6XhKJjI6MjowWafNjmx/b/Cjie9n3su9lvdcC%0AAGwoT/IkT+TKhisbrmwQ+Xbrt1u/3Soyc/fM3TN3i6Snpqemp4pU21xtc7XN%0AItM3Tt84faPI89uf3/78dpEae2rsqbFHRGpKTalZ7NoAAJwECSccUvaG7A3Z%0AG0SSmyY3TW4qsmTakmlLponMXz5/+fzlWrmICxEXIi6IjHh7xNsj3hZpcajF%0AoRaHRLzOeJ3xOqP3WgCA47u98PbC2wtFdgbsDNgZIBJXLa5aXDWRQx0OdTjU%0AQcT1C9cvXL8Qmek302+mn0ifCn0q9KkgUr9G/Rr1a4i4NHBp4NJA77UAANgK%0ACSfsQlZwVnBWsMjhlodbHm4p8unMT2d+OlNkeZ3ldZbX0cqNihgVMSpCZNA/%0AB/1z0D9FmqU0S2mWIuLR06OnR0+91wIAYE7GmIwxGWNE9o7aO2rvKJGENxPe%0ATHhTZEvSlqQtSVq5iScnnpx4UiRiTMSYiDEijSY0mtBogohbd7fubt31XgsA%0AQGGRcMImMmtk1sisIfJTh586/NRBJCEuIS4hTmRDzQ01N/zHpVYxr8S8EvOK%0ASERsRGxErEjj1MapjVNF3ELdQt1C9V4LAIDesupl1cuqJ3J49+Hdh3eLLDq0%0A6NCiQyJL+yzts7SPVm7o5aGXh14WGbJ3yN4he0WePPzk4ScPi3jGesZ6xuq9%0AFgBQepFwolDuzrk75+4ckd2dd3fe3VkkPiE+IT5BZNe8XfN2zdPKzTg149SM%0AUyIvz3157stzRYJ/C/4t+DcRly0uW1y26L0WAABnl/N9zvc534scr368+vHq%0AIkvrLa23tJ5IvGe8Z7ynVq7XuV7nep0TGV1jdI3RNUTaPNrm0TaPivhe8r3k%0Ae0nvtQAA50HCWUrdfu/2e7ffE0nqkdQjqYdI7OLYxbGLRX6O/zn+53gRr/e9%0A3vd6X+Td5999/t3nRXov7L2w90KRutfqXqt7TURWySpZVdxaAACgLyVUCVVC%0ARc6MPzP+zHiR1W+tfmv1WyLTj08/Pv24Vq791vZb228VGR89Pnp8tMjfpv5t%0A6t+migS8FPBSwEt6rwUA2C8STidxTbmmXFNEtvbb2m9rP5GZy2Yum7lM5KzP%0AWZ+zPiJVlCpKFUVkRt8ZfWf0FXl+6fNLn18qUtNQ01DTICLVpJpU03stAACw%0Ac6tltawWuXj44uGLh0U2HN9wfMNxkRlnZ5ydcVbkdtrttNtpIg3favhWw7dE%0Apvw85ecpP4t0Pdn1ZNeTIlUuVblUhTOoAEoREk4nYRCDGEQkQAIkQO/KAACA%0A/0KcBlBakXACAAAAAGzCVe8KAAAAAACcEwknAAAAAMAmSDgBAAAAADZBwgkA%0AAAAAsAkSTgAAAACATZBwAgAAAABsgoQTAAAAAGATJJwAAAAAAJuwWcJpMBgM%0ABoOIi4uLi4uLSO3atWvXri0SHR0dHR2tvY4dO3bs2LEiL7744osvvihSuXLl%0AypUra9PVq1evXr16IgcPHjx48GDxlzt+/Pjx48eLvPrqq6+++qpIw4YNGzZs%0AqJX38/Pz8/Mzv7ytW7du3bpVm+79999///33S74BVYmJiYmJiSIVKlSoUKFC%0AwfXv169fv379RIYPHz58+HCRHj169OjRQ6RRo0aNGjXSyr/xxhtvvPFG4bdv%0ArVq1atWqJRIZGRkZGWn+dfLkyZMnTzY/X/X1kUceeeSRR0Tu3Llz586dwm+P%0AhISEhIQEbT5JSUlJSUkFy82aNWvWrFlauW3btm3btk2/dgQA2Ce9jmtGjx49%0AevRobfobN27cuHFD760BABZQbMSYICiKupSwsLCwsDDL52NMHLT59O3bt2/f%0AvrZbrjEwKIpxx64oWVlZWVlZ2ve7d+/evXu3Nv8JEyZMmDDB8vXKzs7Ozs7W%0A5jN37ty5c+cWfvqMjIyMjAxFKV++fPny5RXFy8vLy8tLUY4ePXr06FHL61NY%0A1mpXc/OdPn369OnTFSU0NDQ0NFT7fOfOnTt37jQ/P3V7qtPt2LFjx44dpsuP%0AGzdu3LhxWvl9+/bt27fPdtsRAOBY9DqumTNnzpw5cxTFOKCs91YAAMu5653w%0AmjNmzJgxY8aI/PTTTz/99JPIypUrV65cKWJMCETatm3btm3b4i8nPT09PT1d%0A5NatW7du3RIJCQkJCQkR8fT09PT01MqpI5fqmVC9zmyq9VDP/Kln8J544okn%0Annii5Opx5syZM2fOiERFRUVFRZkv37Fjx44dO4r06tWrV69epsup62VMMEWM%0AAVfEGOBFYmJiYmJiRD788MMPP/yw+OsRGxsbGxsrsnDhwoULF2pnZI0JfMlt%0ATwCAc7P0uGbgwIEDBw4U6dq1a9euXfWuPQBYzu4TTlWVKlWqVKmivb969erV%0Aq1fNT6cmLOqlKKb4+vr6+vpqiY2acKguX758+fJlkWPHjh07dkykd+/evXv3%0AFnF3d3d3/4utaG65KjWBVF/zmz9//vz580VGjhw5cuRIkYsXL168eFH7vk6d%0AOnXq1DG/nEcfffTRRx8VOX/+/Pnz502XUy/ZqVSpUqVKlUyXCw4ODg4OFomP%0Aj4+Pjze//MJ6+PDhw4cPtffGM5Aizz777LPPPivStGnTpk2baon2oUOHDh06%0AZL49TPHw8PDw8NAC+vr169evXy/y+++///777yLVq1evXr269dYPAFC6Ffa4%0ApmzZsmXLltVeAcDR2P1DgzIzMzMzM0WWLl26dOlSEeOloyLdunXr1q2b+enV%0AM2LGE7qmX//8888///yzYKKpMl7Cqr1Xz3CaY2p5xktqtXLGS0BNl1cTTVX+%0AM4QLFixYsGCB+fqcO3fu3LlzBeffpUuXLl26lHz7WkpNcNX2UBNMNRCr6+fj%0A4+Pj42P5/P39/f39/bX3+dsdAIDiKO5xDQA4GrtLOP/4448//vhDZNKkSZMm%0ATdISAG9vb29vb5G0tLS0tDTtfUkJCgoKCgoSKVOmTJkyZQp/s7+tqJfkqJeC%0AxsXFxcXFiQQGBgYGBooY7zXVr3625ubm5ubmpp3ZnDJlypQpU7R22rhx48aN%0AGy2f74EDBw4cOKAlsOr8TFEfTpScnJycnKz3VgEA2Bt7Pa4BgJJSYgln/ktb%0A1Vf1Ulb1aW+DBg0aNGiQdsmk8aE92iWtel3a6Orq6urqKvLWW2+99dZbIqmp%0AqampqSJfffXVV199Zfn81DNz6hlGU2dWzVGfiqfOZ82aNWvWrNHuCVGfQluu%0AXLly5coVPCPYoEGDBg0aaJfOqvcwquWL2q6mXs1doltU06ZNmzZtmnbP5bff%0Afvvtt98Wfvrly5cvX75c5OzZs2fPntXmZ+6S6MWLFy9evFhk7969e/futf56%0AAQDsk6Mf1wBASXFRnx6kd0UczbBhw4YNG6YlHCkpKSkpKSJNmjRp0qSJ3rVD%0AYant1qxZs2bNmmntqibe5qjTDR06dOjQoUUfOAAAAACckd1dUusoFi1atGjR%0AIpH9+/fv379fZN26devWrRO5dOnSpUuX9K4dzFHbSX04kNqOhU00AQAAAJjH%0AGU6gGDjDCQAAAJhGwgkAAAAAsAkuqQUAAAAA2AQJJwAAAADAJkg4AQAAAAA2%0AQcLpJNT//zKIQQx6VwYAgFLmwtILSy8sFYnwiPCI8NDisvp+b8TeiL0Rpr9X%0ApwcAZ0PCCQAAYIa5hFK1PHt59vJsEfWRjOr7dsvbLW+33PT3KhJSAM6GhBMA%0AAJR6xU0o6wyoM6DOgKIvX52ehBSAsyHhBAAATk/vhLK4SEgBOCoSTgAA4PAc%0APaEsLhJSAPaKhBMAANi90p5QFhcJKQC9kHACAADdkVDqi4QUgK2QcAIAAJsj%0AoXRsJKQAioqEEwAAFBsJZelGQgrAFBJOAABgFgklioOEFCi9SDgBAAAJJXRF%0AQgo4LxJOAABKARJKODISUsBxkXACAOAESChRmpGQAvaLhBMAAAdAQgkUHQkp%0AoB8STgAA7AAJJaAfElLAdkg4AQAoASSUgOMiIQWKjoQTAAArIKEESi8SUsA0%0AEk4AAAqBhBJAUZGQojQj4QQAQEgoAeiHhBTOjIQTAFAqkFACcFQkpHBkLoqi%0A/mThyAxiEIOIBEiABOhdGQCwQ+wnAZRW7P+gJxJOAAAAAIBNcEktAAAAAMAm%0ASDgBAAAAADZBwgkAAAAAsAkSTgAAAACATZBwAgAAAABsgoQTAAAAAGATJJwA%0AAAAAAJsg4XQwmzdv3rx5s4iLi4uLi4tIXFxcXFyc3rUCAAAAgIJIOAvp9OnT%0Ap0+f1hK9iIiIiIgIvWsFADAYDAaDQds/165du3bt2iLR0dHR0dHa69ixY8eO%0AHSvy4osvvvjiiyKVK1euXLmyNl29evXq1asncvDgwYMHD+q9VgBKk/z7MfX1%0AkUceeeSRR0Tu3Llz586dws8vISEhISFBm09SUlJSUpL55ebff44fP378+PEi%0Ar7766quvvirSsGHDhg0bauX9/Pz8/PzYb+KvkXDa2NKlS5cuXSrSpk2bNm3a%0AiJQpU6ZMmTIiZcuWLVu2rEirVq1atWol8tlnn3322WeWz9/Dw8PDw0M789m2%0Abdu2bduK+Pr6+vr6ilSrVq1atWoiXbt27dq1q8jhw4cPHz5sen75z6AePXr0%0A6NGjIhs2bNiwYYNIu3bt2rVrp+1g1B2hOv8jR44cOXJE760OoDQLCgoKCgrS%0ArgBRX+fOnTt37lyRdevWrVu3TuTGjRs3btwQURRFURSRCRMmTJgwQaR169at%0AW7cW6devX79+/fReGwCl0fTp06dPny7SuHHjxo0bi1SoUKFChQoiu3bt2rVr%0Al+2Wm3//OXv27NmzZ4usWLFixYoV2gkYdb+pHg8+/fTTTz/9tMjDhw8fPnyo%0A99aDvSHhtLLt27dv375dS9i++OKLL774QmT37t27d+8WuXfv3r1790Tu3r17%0A9+5dkQMHDhw4cKDgdF999dVXX31lfnnqyFP16tWrV68usm/fvn379olkZmZm%0AZmaKXLly5cqVKyIvvPDCCy+8INKyZcuWLVuKvPnmm2+++ab5+bdo0aJFixYi%0ANWvWrFmzpsjevXv37t0r8ueff/75558iV69evXr1qsjzzz///PPPizz11FNP%0APfWUVi8AcBRjxowZM2aMSP/+/fv37y+SmJiYmJio7VcBoKSoZzR37ty5c+dO%0Akfj4+Pj4eJGwsLCwsDCRiRMnTpw4Ub/6paenp6eni9y6devWrVsiISEhISEh%0AIp6enp6ennpvPdgbEk4ri4qKioqK0t5/++233377rXYmMj81wfz666+//vpr%0AkSpVqlSpUkW79MscNbF78sknn3zySdPlRo4cOXLkSO398ePHjx8/bn7+6oh/%0A8+bNmzdvbrqceqCmOnbs2LFjx0psswOA1aj7YZU6sAYAJSX/mcJx48aNGzdO%0AJDU1NTU1VbtiQz3+y8nJycnJKf5y1QQ3/6W9+V8fe+yxxx57TGTOnDlz5swR%0AOXny5MmTJ/XearBXJJxW5u3t7e3trb1XLzkoLLV8dnZ2dna2+fJVq1atWrWq%0A7dYn/4EXADgr9coQ9VYILy8vLy8vkW7dunXr1k3v2gGASHBwcHBwsEhGRkZG%0ARoaIu7u7u7u7dqvWuXPnzp07J+Lj4+Pj42P5/NUzqOrxqKlX9Uq3yMjIyMhI%0AvbcK7B0Jp5XNmzdv3rx52gjQc88999xzz5kfeVIv4VLvKVJv9gYA2MYff/zx%0Axx9/iEyaNGnSpEki/v7+/v7+2sBhWlpaWlpawYFEANCbm5ubm5ubyKFDhw4d%0AOiQyZcqUKVOmaPdgbty4cePGjXrXEjBy17sCzkZ92EReXl5eXp72cAp1xCg5%0AOTk5OVk7g9moUaNGjRqJDBkyZMiQISLLly9fvny5iKurq6srwwEAYLH8l4Sp%0A1BF/9em06q0Cffr06dOnj0hWVlZWVpbpWyAAwF5NmzZt2rRpIt27d+/evbv2%0AzA7AHrgoiqUXfZZOM2fOnDlzpsjUqVOnTp2qPbWrsA/fAQAAAIDShnNo+Xz4%0A4YcffvihNhKu/u3HL7/88ssvv4icP3/+/PnzJJoAAAAAYA5nOAEAAAAANsEZ%0ATgAAAACATZBwAgAAAABsgoQTAAAAAGATJJwAAAAAAJsg4QQAlArq/3IaxCAG%0AvSsDADb0oP2D9g/aa/u97s91f677c9p79XugJJBwAgAAAE5g57c7v935rYjP%0AXp+9PntFLpy+cPrCaZHN327+dvO32nv1e7U8YEv8LQoAoFRQR/bvKHeUO4pI%0AgARIgN6VAoDi+Lf8W/4t0r1X917de2kfb16/ef3m9SJSS2pJLStOBxQBCScA%0AoFQg4QTgLH5L/S31t1SROg3rNKzTUCRpS9KWpC0iYc+FPRf2nOXzU890hncL%0A7xbeTTsTWrtB7Qa1G+i9tnB0XFILAAAAOIDYE7EnYk9oieb9dvfb3W9X9ERT%0ApU6vzk+dv7o8oDhIOAEAAAA7lP/hPyr1+kTvPd57vPdYb3nq/PJf/8jDhlAc%0AJJwAAACAHTH18J+Yx2Iei3ms5OqhLo+HDaE4uIcTAFAqcA8nALvlKA/xcZR6%0Awq6QcAIASgUSTgD2xtoP/ylpPGwIhcEltQAAAEAJstXDf0oaDxtCYZBwAgAA%0AADZU0g//KWk8bAh/hYQTAAAAsAF7efhPSeNhQ/hP3MMJACgVuIcTgM3xUB22%0ACwog4QQAlAoknABsxdEf/lPSeNhQ6cIltQAAAEAROMvDf0oaDxsqXUg4AQAA%0AgEJw9of/lDQeNlQ6kHACAAAAf6G0PvynpPGwIefEPZwAgFKBezgBFBoPubEP%0AtINTIOEEAJQKJJwAzOHhP/aNhw05Ji6pBQAAQKnGw38cAw8bckyc4QQAlAoG%0AMYhBOLMJoCD2D46N9rNvJJwAAAAAAJvgkloAAAAAgE2QcAIAAAAAbIKEEwAA%0AAABgEyScAAAAAACbIOEEAAAAANgECScAAAAAwCZIOAEAAAAANkHCCQAAAACw%0ACRJOwImNHj169OjRIi4uLi4uLiI3bty4ceOG3rUqaOvWrVu3btXq+f7777//%0A/vt618r+GAwGg8GgbafatWvXrl1bJDo6Ojo6WnsdO3bs2LFjRV588cUXX3xR%0ApHLlypUrV9amq1evXr169UQOHjx48ODB4i93/Pjx48ePF3n11VdfffVVkYYN%0AGzZs2FAr7+fn5+fnZ3p5s2bNmjVrllZ+27Zt27Zts952K+rvKzY2NjY2VsTd%0A3d3d3V2bvnnz5s2bNxd5/fXXX3/9dZHXXnvttddeE2nbtm3btm1FvLy8vLy8%0ARHr27NmzZ8+S+nU4v8TExMTERJEKFSpUqFCh4O+xX79+/fr1Exk+fPjw4cNF%0AevTo0aNHD5FGjRo1atRIK//GG2+88cYbppeT//deq1atWrVqiURGRkZGRpp/%0AnTx58uTJk83PV3195JFHHnnkEZE7d+7cuXOn8NsjISEhISFBm09SUlJSUlLB%0AcrbuXyXNWfeD+N/06jewMgWA05ozZ86cOXMUxXiAZrpcdnZ2dna2ohh3xIpi%0APKBWlICAgICAAEUpU6ZMmTJlFMV44KYoo0aNGjVqlKKcPXv27NmzRa/f7t27%0Ad+/erSjq3mjChAkTJkwwXX7u3Llz587Vyi9btmzZsmXml3PlypUrV65o0730%0A0ksvvfSS6fInT548efKkogwcOHDgwIGKYgxoBcutXr169erVitK4cePGjRsr%0Aiq+vr6+vr6I0bdq0adOmirJu3bp169ZZrz3VeqjrERYWFhYWZvl81HZW59O3%0Ab9++ffvabrnGAz1FMQZ4RcnKysrKyipYbty4cePGjdOWs2/fvn379hV9e1n6%0A+7p58+bNmze1djQeICrKmTNnzpw5U/R6mHLgwIEDBw4oypAhQ4YMGaIoderU%0AqVOnjqJ4eHh4eHho/e6ZZ5555plnFOXHH3/88ccfTc/P1v34yy+//PLLLxWl%0ARYsWLVq0UBR/f39/f39t/9K1a9euXbuar2dhZWRkZGRkKEr58uXLly+vKMZE%0AXlGOHj169OhR67eHylr9zNx8p0+fPn36dEUJDQ0NDQ3VPt+5c+fOnTvNzy//%0A/nDHjh07duwwXd7a/Usvzr4fxH/Tu9/AOkg4ASf2xx9//PHHH4qSmpqamppq%0AulzZsmXLli2rHaCaY61A2aRJkyZNmmgH9uoBsym2Tji3bNmyZcsWrdywYcOG%0ADRtWsFz+A7f8B8BXr169evWqdqBft27dunXrKkpeXl5eXl7Rt5e1D4T79+/f%0Av39/bX579+7du3ev9ZablpaWlpamKK6urq6urlqiY8rDhw8fPnyoKD4+Pj4+%0APoryxBNPPPHEE0VfP0t/X8Yzldp6fvfdd999913Rl1/Y7aMmVqYYz1Bp9Xrv%0Avffee++9guWs3Y/VhERdrvHMneny169fv379uqJUrFixYsWKilKzZs2aNWsq%0ASm5ubm5uruXbZ9CgQYMGDdKWbzwTYbv2UOX/vRvPcGr93tyrqYGm/PM1noHT%0Avo+Pj4+Pj9e+j4mJiYmJMV1PSw+crd2/9OLs+0H8N737DayDhBPA/52p8/T0%0A9PT01F6NlwxafyT80qVLly5d0nb4vXv37t27t/npbJ1wqgmKeubGlC5dunTp%0A0kWbnylxcXFxcXFaua+//vrrr78u+naz9oFWVFRUVFSUNr81a9asWbPG/HIL%0A+6qeKVTbrbB69erVq1cvbT6XL1++fPly4acv6u9L3Z7qdKdPnz59+nTRt29x%0A5eTk5OTkaGcg1XqNGDFixIgRBctbux83a9asWbNmlrd7/tfCnnkw1x7nzp07%0Ad+6c+enq169fv3598/Uy3mJQcPqSOsNpqh3VAUJvb29vb28tMcw/YFLUA+fi%0A9i+9lZb9IIzspd+geLiHE4AYLyUSMZ7x0F6Nl+Rq95wYz1yIuLm5ubm5iRh3%0A1JYvz3hGR3uv3ttiK8ZLJc2Xy3+PSHGp956ojGc8bbeehZWZmZmZmSmydOnS%0ApUuXavccduvWrVu3buanNx7gqam26dc///zzzz//1O5tKyxjwq+9z/97Maeo%0Avy/1nj/V4sWLFy9ebP3tbxyB135n7du3b9++vdYee/bs2bNnj8gvv/zyyy+/%0AiJw4ceLEiRPm52vtfmw8I6+9N57BNN/u+V+Nl75Zvp2MiZH2fsGCBQsWLDA/%0AnTExLVgP40CR9dvT2oKDg4ODg7XfsXoPsfEMtrZ+xjOVls+/uP3LWdj7fhCW%0AsXW/QTHpnfEC0N+1a9euXbtmvtzx48ePHz9u/pJTc9RL7NR7yho0aNCgQQPz%0A033//ffff/+9tvyXX3755ZdfNj9deHh4eHi4+TOc6kinWq5Vq1atWrUqeA+n%0AqTOc6noZH0pifkTWUkUd2TcmvooyceLEiRMnavcQVa9evXr16ubPcNjqjI8p%0AQUFBQUFB2iWill6KXNTfl0q9dFRdX/UeXfX3X1j379+/f/++9l69pFG9R7Ow%0AlzSOGTNmzJgx5n9P1u7H6r2YajnjQ1IU5ffff//999/NL8fcpfyFZXx4U8FL%0AXH/44Ycffvih8PPJ32/t9QynKf/4xz/+8Y9/aNMbB0gsP1NT3P6lt9KyH4SR%0AvfQbFA8JJwDlgw8++OCDD7RL6NR73tQD48DAwMDAQC3BO3LkyJEjR4q/XPVe%0ANHXHv2rVqlWrVpmfTr1XbOTIkSNHjlQU49MGtUsI1XvH1MCk3lOpHjCbe2iQ%0ASr20Sk1Y1XvT1Pqqr2pioyao6sMo1EsiraWwl3Sp92ip7aZeQrdixYoVK1Zo%0AiU9Rl2urAy31Eml1OWqiUVRF/X3lZ3zKraL06dOnT58+2u9NvXRL7Sc1atSo%0AUaOGohifiqk9FCg/9eFExqepage86u83/z2D6r3Y6r2Zpg64bN2Pv/nmm2++%0A+UZROnXq1KlTJ0WpVKlSpUqVFMV4plR7/+yzzz777LPaJb7WZjxTq22/kJCQ%0AkJAQLYFS66P2S+OZD0UxPj1UURYuXLhw4ULT/aCol06qr+p+wtx8izoQpd4z%0AbjyDU/gDZ2v3L704+34Q/03vfgPrIOEEoLuhQ4cOHTpUCwApKSkpKSl618q0%0Awt7DicJJTk5OTk4u/plzUxzt9wVYk637FwCYwz2cAHS3aNGiRYsWiezfv3//%0A/v0ixqc8ihgf/qJ37WAravuuX79+/fr1Wvsbz0BZbzn8vlAalVT/AgBzXNTM%0AU++KAAAAAACcC2c4AQAAAAA2QcIJAAAAALAJEk4AAAAAgE2QcAIAAAAAbIKE%0AEwAAAKWai4uLi4uLiEEMYtC7MrAY7WffSDgBAAAAADZBwgkAAAAAsAkSTgAA%0AAACATZBwAgAAAABsgoQTAAAAAGATJJwAAAAAAJsg4QQAAAAA2AQJJwAAAADA%0AJkg4AQAAAAA2QcIJAAAAALAJEk4AAAAAgE2QcAIAAAAAbIKEEwAAAABgEySc%0AAAAAAACbIOEEAAAAANgECScAAAAAwCZIOAEAAAAANkHCCQAAAACwCRJOAAAA%0AAIBNuCj/n94VAQAAAPRgEIMYRCRAAiRA78rAYrSffSPhBAAAAADYBJfUAgAA%0AAABsgoQTAAAAAGATJJwAAAAAAJsg4QQAAAAA2AQJJwAAAADAJkg4AQAAAAA2%0AQcIJAAAAALAJEk4AAAAAdmvz5s2bN28WcXFxcXFxEYmLi4uLi3Oc+Zd2JJwA%0AAAAoVUJDQ0NDQ0VGjhw5cuRIvWtjv9hOsAYSTgAAADi1jz/++OOPPxYpU6ZM%0AmTJlRL7//vvvv/9e5NNPP/3000+1M1vqa/fu3bt37653rR13Ox08ePDgwYMi%0AQ4cOHTp0qEjdunXr1q0r4unp6enpKVK2bNmyZctqCe2ePXv27NlT+Hp6e3t7%0Ae3uLrFixYsWKFSJPPPHEE088IeLj4+Pj4yNSqVKlSpUqifTv379///4iFy5c%0AuHDhgvW319KlS5cuXSrSsmXLli1batutYsWKFStWFHn22WefffZZy9fP6SgA%0AAABAKfDrr7/++uuviqIeBY8YMWLEiBF618r+FHc7paWlpaWlKUpGRkZGRobp%0AcrNmzZo1a5a2nPfee++9994rWG7Tpk2bNm3Synl5eXl5eWn1NGXOnDlz5szR%0ApjMmoObnHxsbGxsbW7Dcvn379u3bp5WbPHny5MmTTS//+vXr169fVxRjAqoo%0ANWvWrFmzpqLk5ubm5ubavh3tBWc4AQAAAFiNekbTz8/Pz8+v4PfGhEukb9++%0Affv21T4v7JnISZMmTZo0SaRhw4YNGzY0Xe6NN9544403RDp16tSpUyeRlStX%0Arly5UuT8+fPnz5+3fL3GjBkzZswY7f3777///vvvFzzzq75WqVKlSpUqIrdu%0A3bp165bIpUuXLl26JPLDDz/88MMPerVOyXPXuwIAAAAAHF9MTExMTIz20J12%0A7dq1a9dOZNiwYcOGDdMSUfXSVzUBs1RmZmZmZmbhy+fl5eXl5RV//fLPx3gG%0AU6Ry5cqVK1e2/fZ1VJzhBAAAQKmgnnFSHTt27NixY5bPJyEhISEhQSQ5OTk5%0AOVnvtbI+S7dTdnZ2dna2iPESVu2eSvXexQEDBgwYMECkffv27du3F3nqqaee%0AeuopkaSkpKSkJMvrN3v27NmzZ5uv1/z58+fPny+yc+fOnTt3avd01q9fv379%0A+pYvV213VYsWLVq0aCFy5cqVK1eumJ/+zJkzZ86cKX77OBoSTgAAAJQKFSpU%0AqFChgnbpZvny5cuXLy/i7+/v7++vPfRlyJAhQ4YMMT2fxYsXL168WGTv3r17%0A9+7Ve630304eHh4eHh5a4qUmYjVq1KhRo4aI8Z5LkcDAwMDAQJGoqKioqCgR%0A4z2cIs2bN2/evLn5eqmXqt64cePGjRsiR44cOXLkiEjTpk2bNm2qPUxIfWiP%0AmvCmp6enp6drDxkqKjVhNt6ZqCXYr7/++uuvv66d6XR3d3d3d9feP/fcc889%0A95xISkpKSkqK3q1b8lzUmzn1rggAAADgCJo1a9asWTPtKayRkZGRkZF61wqw%0AT5zhBAAAAADYBAknAAAAAMAmuKQWAAAAAGATnOEEAAAAANgECScAAAAAwCZI%0AOAEAAAAANkHCCQAAAACwCRJOAAAAAIBNkHACAAAAAGyChBMAAAAAYBMknAAA%0AAAAAm/h/kxxqj+aMJ6MAAAAASUVORK5CYII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5" y="2313709"/>
            <a:ext cx="3657600" cy="332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6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914400" y="5638800"/>
            <a:ext cx="72358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In both </a:t>
            </a:r>
            <a:r>
              <a:rPr lang="en-US" sz="2200" dirty="0" smtClean="0"/>
              <a:t>(</a:t>
            </a:r>
            <a:r>
              <a:rPr lang="en-US" sz="2200" dirty="0"/>
              <a:t>8</a:t>
            </a:r>
            <a:r>
              <a:rPr lang="en-US" sz="2200" dirty="0" smtClean="0"/>
              <a:t>) </a:t>
            </a:r>
            <a:r>
              <a:rPr lang="en-US" sz="2200" dirty="0"/>
              <a:t>and </a:t>
            </a:r>
            <a:r>
              <a:rPr lang="en-US" sz="2200" dirty="0" smtClean="0"/>
              <a:t>(</a:t>
            </a:r>
            <a:r>
              <a:rPr lang="en-US" sz="2200" dirty="0"/>
              <a:t>9</a:t>
            </a:r>
            <a:r>
              <a:rPr lang="en-US" sz="2200" dirty="0" smtClean="0"/>
              <a:t>), </a:t>
            </a:r>
            <a:r>
              <a:rPr lang="en-US" sz="2200" dirty="0"/>
              <a:t>the D head </a:t>
            </a:r>
            <a:r>
              <a:rPr lang="en-US" sz="2200" dirty="0" smtClean="0"/>
              <a:t>has an EPP feature which demands </a:t>
            </a:r>
            <a:r>
              <a:rPr lang="en-US" sz="2200" dirty="0"/>
              <a:t>the spec position be </a:t>
            </a:r>
            <a:r>
              <a:rPr lang="en-US" sz="2200" dirty="0" smtClean="0"/>
              <a:t>filled by </a:t>
            </a:r>
            <a:r>
              <a:rPr lang="en-US" sz="2200" dirty="0"/>
              <a:t>something marked for +GEN.</a:t>
            </a:r>
          </a:p>
          <a:p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22002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1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Clitics vs Affixes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(</a:t>
            </a:r>
            <a:r>
              <a:rPr lang="en-US" sz="2400" dirty="0"/>
              <a:t>9</a:t>
            </a:r>
            <a:r>
              <a:rPr lang="en-US" sz="2400" dirty="0" smtClean="0"/>
              <a:t>) </a:t>
            </a:r>
            <a:r>
              <a:rPr lang="en-US" sz="2400" dirty="0" smtClean="0"/>
              <a:t>John’s table</a:t>
            </a:r>
            <a:br>
              <a:rPr lang="en-US" sz="2400" dirty="0" smtClean="0"/>
            </a:br>
            <a:r>
              <a:rPr lang="en-US" sz="2400" dirty="0" smtClean="0"/>
              <a:t>(clitic, structural case)</a:t>
            </a:r>
            <a:endParaRPr lang="fr-FR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(</a:t>
            </a:r>
            <a:r>
              <a:rPr lang="en-US" sz="2400" dirty="0" smtClean="0"/>
              <a:t>10</a:t>
            </a:r>
            <a:r>
              <a:rPr lang="en-US" sz="2400" dirty="0" smtClean="0"/>
              <a:t>) </a:t>
            </a:r>
            <a:r>
              <a:rPr lang="en-US" sz="2400" dirty="0" smtClean="0"/>
              <a:t>This table of John’s</a:t>
            </a:r>
            <a:br>
              <a:rPr lang="en-US" sz="2400" dirty="0" smtClean="0"/>
            </a:br>
            <a:r>
              <a:rPr lang="en-US" sz="2400" dirty="0" smtClean="0"/>
              <a:t>(affix, structural case)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7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98376"/>
            <a:ext cx="3276600" cy="385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881745"/>
            <a:ext cx="4038600" cy="367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1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Structures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11</a:t>
            </a:r>
            <a:r>
              <a:rPr lang="en-US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a. This is John, Tom, and Mary’s table. </a:t>
            </a:r>
            <a:br>
              <a:rPr lang="en-US" dirty="0" smtClean="0"/>
            </a:br>
            <a:r>
              <a:rPr lang="en-US" dirty="0" smtClean="0"/>
              <a:t>	b. This is John and Tom’s | and Mary’s table.</a:t>
            </a:r>
            <a:br>
              <a:rPr lang="en-US" dirty="0" smtClean="0"/>
            </a:br>
            <a:r>
              <a:rPr lang="en-US" dirty="0" smtClean="0"/>
              <a:t>	c. #This is John and Tom | and Mary’s table.</a:t>
            </a:r>
          </a:p>
          <a:p>
            <a:endParaRPr lang="en-US" dirty="0"/>
          </a:p>
          <a:p>
            <a:r>
              <a:rPr lang="en-US" dirty="0" smtClean="0"/>
              <a:t>The different prosodic boundaries not only have different interpretations, but it appears as if the </a:t>
            </a:r>
            <a:r>
              <a:rPr lang="en-US" i="1" dirty="0" smtClean="0"/>
              <a:t>‘s </a:t>
            </a:r>
            <a:r>
              <a:rPr lang="en-US" dirty="0" smtClean="0"/>
              <a:t>is mandatory before a boundary</a:t>
            </a:r>
          </a:p>
          <a:p>
            <a:r>
              <a:rPr lang="en-US" dirty="0" smtClean="0"/>
              <a:t>I propose this </a:t>
            </a:r>
            <a:r>
              <a:rPr lang="en-US" i="1" dirty="0" smtClean="0"/>
              <a:t>‘s</a:t>
            </a:r>
            <a:r>
              <a:rPr lang="en-US" dirty="0" smtClean="0"/>
              <a:t> is the oblique genitive, same as </a:t>
            </a:r>
            <a:r>
              <a:rPr lang="en-US" i="1" dirty="0" smtClean="0"/>
              <a:t>this table of </a:t>
            </a:r>
            <a:r>
              <a:rPr lang="en-US" i="1" u="sng" dirty="0" smtClean="0"/>
              <a:t>John’s</a:t>
            </a:r>
            <a:r>
              <a:rPr lang="en-US" dirty="0" smtClean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3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Structures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Wagner (2010)</a:t>
            </a:r>
          </a:p>
          <a:p>
            <a:r>
              <a:rPr lang="en-US" dirty="0" smtClean="0"/>
              <a:t>Cyclic analysis of coordinate structures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12)</a:t>
            </a:r>
            <a:r>
              <a:rPr lang="en-US" dirty="0"/>
              <a:t>	Two apples were given out, but I don’t know to whom. Who was given an apple?</a:t>
            </a:r>
            <a:br>
              <a:rPr lang="en-US" dirty="0"/>
            </a:br>
            <a:r>
              <a:rPr lang="en-US" dirty="0"/>
              <a:t>	a. Lysander | and Demetrius || and </a:t>
            </a:r>
            <a:r>
              <a:rPr lang="en-US" dirty="0" smtClean="0"/>
              <a:t>Hermia respectively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b. Lysander || and Demetrius | and </a:t>
            </a:r>
            <a:r>
              <a:rPr lang="en-US" dirty="0" smtClean="0"/>
              <a:t>Hermia respectively</a:t>
            </a:r>
            <a:br>
              <a:rPr lang="en-US" dirty="0" smtClean="0"/>
            </a:br>
            <a:r>
              <a:rPr lang="en-US" dirty="0" smtClean="0"/>
              <a:t>	c. # Lysander | and Demetrius | and Hermia respectively</a:t>
            </a:r>
            <a:endParaRPr lang="en-US" dirty="0"/>
          </a:p>
          <a:p>
            <a:r>
              <a:rPr lang="en-US" dirty="0" smtClean="0"/>
              <a:t>Wagner’s theory is composed of two assumptions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13) </a:t>
            </a:r>
            <a:r>
              <a:rPr lang="en-US" dirty="0"/>
              <a:t>Strong Right-Branching Conjecture</a:t>
            </a:r>
            <a:br>
              <a:rPr lang="en-US" dirty="0"/>
            </a:br>
            <a:r>
              <a:rPr lang="en-US" dirty="0" smtClean="0"/>
              <a:t>	In </a:t>
            </a:r>
            <a:r>
              <a:rPr lang="en-US" dirty="0"/>
              <a:t>a given work-space, grammar only generates </a:t>
            </a:r>
            <a:r>
              <a:rPr lang="en-US" dirty="0" smtClean="0"/>
              <a:t>right-		branching structures.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14) </a:t>
            </a:r>
            <a:r>
              <a:rPr lang="en-US" dirty="0"/>
              <a:t>The Recursive </a:t>
            </a:r>
            <a:r>
              <a:rPr lang="en-US" dirty="0" smtClean="0"/>
              <a:t>Step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Each </a:t>
            </a:r>
            <a:r>
              <a:rPr lang="en-US" dirty="0"/>
              <a:t>output can re-enter a new work-space to build a bigger </a:t>
            </a:r>
            <a:r>
              <a:rPr lang="en-US" dirty="0" smtClean="0"/>
              <a:t>	expression</a:t>
            </a:r>
            <a:r>
              <a:rPr lang="en-US" dirty="0"/>
              <a:t>.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5101-0A34-4C7B-9940-71B91DE0B38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0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15733</TotalTime>
  <Words>1061</Words>
  <Application>Microsoft Office PowerPoint</Application>
  <PresentationFormat>On-screen Show (4:3)</PresentationFormat>
  <Paragraphs>189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English Genitives in coordinate structures </vt:lpstr>
      <vt:lpstr>Introduction</vt:lpstr>
      <vt:lpstr>Roadmap</vt:lpstr>
      <vt:lpstr>Clitics vs Affixes</vt:lpstr>
      <vt:lpstr>Structural vs Non-structural case</vt:lpstr>
      <vt:lpstr>Clitics vs Affixes</vt:lpstr>
      <vt:lpstr>Clitics vs Affixes</vt:lpstr>
      <vt:lpstr>Coordinate Structures</vt:lpstr>
      <vt:lpstr>Coordinate Structures</vt:lpstr>
      <vt:lpstr>Coordinate Structures</vt:lpstr>
      <vt:lpstr>Coordinate Structures</vt:lpstr>
      <vt:lpstr>Coordinate Structures</vt:lpstr>
      <vt:lpstr>Coordinate Structures</vt:lpstr>
      <vt:lpstr>Coordinate Structures</vt:lpstr>
      <vt:lpstr>Coordinate Structures</vt:lpstr>
      <vt:lpstr>Analysis</vt:lpstr>
      <vt:lpstr>Analysis</vt:lpstr>
      <vt:lpstr>*My and Mary’s table</vt:lpstr>
      <vt:lpstr>*My and Mary’s table</vt:lpstr>
      <vt:lpstr>*My and your table</vt:lpstr>
      <vt:lpstr>*My and your table</vt:lpstr>
      <vt:lpstr>*Me and Mary’s table</vt:lpstr>
      <vt:lpstr>*Me and Mary’s table</vt:lpstr>
      <vt:lpstr>His and Mullova’s relationship</vt:lpstr>
      <vt:lpstr>His and Mullova’s relationship</vt:lpstr>
      <vt:lpstr>Conclusions</vt:lpstr>
      <vt:lpstr>Remaining Problems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Genitives in coordinate structures</dc:title>
  <dc:creator>Caleb Feltis</dc:creator>
  <cp:lastModifiedBy>Caleb Feltis</cp:lastModifiedBy>
  <cp:revision>51</cp:revision>
  <dcterms:created xsi:type="dcterms:W3CDTF">2020-01-22T04:07:24Z</dcterms:created>
  <dcterms:modified xsi:type="dcterms:W3CDTF">2020-04-30T01:52:54Z</dcterms:modified>
</cp:coreProperties>
</file>