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3"/>
  </p:notesMasterIdLst>
  <p:sldIdLst>
    <p:sldId id="258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533"/>
    <a:srgbClr val="003E2D"/>
    <a:srgbClr val="004A35"/>
    <a:srgbClr val="004432"/>
    <a:srgbClr val="004834"/>
    <a:srgbClr val="004935"/>
    <a:srgbClr val="004231"/>
    <a:srgbClr val="00402F"/>
    <a:srgbClr val="003D2C"/>
    <a:srgbClr val="004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58"/>
    <p:restoredTop sz="95833"/>
  </p:normalViewPr>
  <p:slideViewPr>
    <p:cSldViewPr snapToGrid="0" snapToObjects="1">
      <p:cViewPr>
        <p:scale>
          <a:sx n="34" d="100"/>
          <a:sy n="3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554E8-5E72-2244-8F4B-215A71597E49}" type="datetimeFigureOut">
              <a:rPr lang="en-US" smtClean="0"/>
              <a:t>4/29/20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4C831-C1C8-E543-B8E7-75CDC7A83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1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467843" rtl="0" eaLnBrk="1" latinLnBrk="0" hangingPunct="1">
      <a:defRPr sz="5863" kern="1200">
        <a:solidFill>
          <a:schemeClr val="tx1"/>
        </a:solidFill>
        <a:latin typeface="+mn-lt"/>
        <a:ea typeface="+mn-ea"/>
        <a:cs typeface="+mn-cs"/>
      </a:defRPr>
    </a:lvl1pPr>
    <a:lvl2pPr marL="2233921" algn="l" defTabSz="4467843" rtl="0" eaLnBrk="1" latinLnBrk="0" hangingPunct="1">
      <a:defRPr sz="5863" kern="1200">
        <a:solidFill>
          <a:schemeClr val="tx1"/>
        </a:solidFill>
        <a:latin typeface="+mn-lt"/>
        <a:ea typeface="+mn-ea"/>
        <a:cs typeface="+mn-cs"/>
      </a:defRPr>
    </a:lvl2pPr>
    <a:lvl3pPr marL="4467843" algn="l" defTabSz="4467843" rtl="0" eaLnBrk="1" latinLnBrk="0" hangingPunct="1">
      <a:defRPr sz="5863" kern="1200">
        <a:solidFill>
          <a:schemeClr val="tx1"/>
        </a:solidFill>
        <a:latin typeface="+mn-lt"/>
        <a:ea typeface="+mn-ea"/>
        <a:cs typeface="+mn-cs"/>
      </a:defRPr>
    </a:lvl3pPr>
    <a:lvl4pPr marL="6701763" algn="l" defTabSz="4467843" rtl="0" eaLnBrk="1" latinLnBrk="0" hangingPunct="1">
      <a:defRPr sz="5863" kern="1200">
        <a:solidFill>
          <a:schemeClr val="tx1"/>
        </a:solidFill>
        <a:latin typeface="+mn-lt"/>
        <a:ea typeface="+mn-ea"/>
        <a:cs typeface="+mn-cs"/>
      </a:defRPr>
    </a:lvl4pPr>
    <a:lvl5pPr marL="8935684" algn="l" defTabSz="4467843" rtl="0" eaLnBrk="1" latinLnBrk="0" hangingPunct="1">
      <a:defRPr sz="5863" kern="1200">
        <a:solidFill>
          <a:schemeClr val="tx1"/>
        </a:solidFill>
        <a:latin typeface="+mn-lt"/>
        <a:ea typeface="+mn-ea"/>
        <a:cs typeface="+mn-cs"/>
      </a:defRPr>
    </a:lvl5pPr>
    <a:lvl6pPr marL="11169605" algn="l" defTabSz="4467843" rtl="0" eaLnBrk="1" latinLnBrk="0" hangingPunct="1">
      <a:defRPr sz="5863" kern="1200">
        <a:solidFill>
          <a:schemeClr val="tx1"/>
        </a:solidFill>
        <a:latin typeface="+mn-lt"/>
        <a:ea typeface="+mn-ea"/>
        <a:cs typeface="+mn-cs"/>
      </a:defRPr>
    </a:lvl6pPr>
    <a:lvl7pPr marL="13403526" algn="l" defTabSz="4467843" rtl="0" eaLnBrk="1" latinLnBrk="0" hangingPunct="1">
      <a:defRPr sz="5863" kern="1200">
        <a:solidFill>
          <a:schemeClr val="tx1"/>
        </a:solidFill>
        <a:latin typeface="+mn-lt"/>
        <a:ea typeface="+mn-ea"/>
        <a:cs typeface="+mn-cs"/>
      </a:defRPr>
    </a:lvl7pPr>
    <a:lvl8pPr marL="15637449" algn="l" defTabSz="4467843" rtl="0" eaLnBrk="1" latinLnBrk="0" hangingPunct="1">
      <a:defRPr sz="5863" kern="1200">
        <a:solidFill>
          <a:schemeClr val="tx1"/>
        </a:solidFill>
        <a:latin typeface="+mn-lt"/>
        <a:ea typeface="+mn-ea"/>
        <a:cs typeface="+mn-cs"/>
      </a:defRPr>
    </a:lvl8pPr>
    <a:lvl9pPr marL="17871370" algn="l" defTabSz="4467843" rtl="0" eaLnBrk="1" latinLnBrk="0" hangingPunct="1">
      <a:defRPr sz="586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4C831-C1C8-E543-B8E7-75CDC7A831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7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9F21-5CAD-E44F-B08F-405056DFC2AE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59ED-A705-F146-AD30-61E69232E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6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9F21-5CAD-E44F-B08F-405056DFC2AE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59ED-A705-F146-AD30-61E69232E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8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9F21-5CAD-E44F-B08F-405056DFC2AE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59ED-A705-F146-AD30-61E69232E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0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9F21-5CAD-E44F-B08F-405056DFC2AE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59ED-A705-F146-AD30-61E69232E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61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9F21-5CAD-E44F-B08F-405056DFC2AE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59ED-A705-F146-AD30-61E69232E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8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9F21-5CAD-E44F-B08F-405056DFC2AE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59ED-A705-F146-AD30-61E69232E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77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9F21-5CAD-E44F-B08F-405056DFC2AE}" type="datetimeFigureOut">
              <a:rPr lang="en-US" smtClean="0"/>
              <a:t>4/29/20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59ED-A705-F146-AD30-61E69232E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83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9F21-5CAD-E44F-B08F-405056DFC2AE}" type="datetimeFigureOut">
              <a:rPr lang="en-US" smtClean="0"/>
              <a:t>4/29/20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59ED-A705-F146-AD30-61E69232E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4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9F21-5CAD-E44F-B08F-405056DFC2AE}" type="datetimeFigureOut">
              <a:rPr lang="en-US" smtClean="0"/>
              <a:t>4/29/20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59ED-A705-F146-AD30-61E69232E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9F21-5CAD-E44F-B08F-405056DFC2AE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59ED-A705-F146-AD30-61E69232E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28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9F21-5CAD-E44F-B08F-405056DFC2AE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59ED-A705-F146-AD30-61E69232E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5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F9F21-5CAD-E44F-B08F-405056DFC2AE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C59ED-A705-F146-AD30-61E69232E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hyperlink" Target="https://katieailes.com/2015/04/20/spoken-word-interview/" TargetMode="External"/><Relationship Id="rId3" Type="http://schemas.openxmlformats.org/officeDocument/2006/relationships/video" Target="https://www.youtube.com/embed/dOpsS9H5dgQ?start=450&amp;feature=oembed" TargetMode="External"/><Relationship Id="rId7" Type="http://schemas.openxmlformats.org/officeDocument/2006/relationships/notesSlide" Target="../notesSlides/notesSlide1.xml"/><Relationship Id="rId12" Type="http://schemas.openxmlformats.org/officeDocument/2006/relationships/hyperlink" Target="https://www.youtube.com/watch?v=5k1FGMFN92A&amp;list=PLh7CpqpAgmRko0u%098IwklkbskzIkhePZx1&amp;index=13&amp;t=0s" TargetMode="External"/><Relationship Id="rId17" Type="http://schemas.openxmlformats.org/officeDocument/2006/relationships/hyperlink" Target="https://www.rookiemag.com/2017/10/poetry-as-a-verb-%09interview-sarah-kay/" TargetMode="External"/><Relationship Id="rId2" Type="http://schemas.openxmlformats.org/officeDocument/2006/relationships/video" Target="https://www.youtube.com/embed/5k1FGMFN92A?start=27&amp;feature=oembed" TargetMode="External"/><Relationship Id="rId16" Type="http://schemas.openxmlformats.org/officeDocument/2006/relationships/hyperlink" Target="https://www.youtube.com/watch?%20%09v=dOpsS9H5dgQ&amp;t=0s" TargetMode="External"/><Relationship Id="rId1" Type="http://schemas.openxmlformats.org/officeDocument/2006/relationships/video" Target="https://www.youtube.com/embed/OfhjngqaQ0M?start=351&amp;feature=oembed" TargetMode="Externa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5" Type="http://schemas.openxmlformats.org/officeDocument/2006/relationships/video" Target="https://www.youtube.com/embed/7kwyihYaIp4?start=27&amp;feature=oembed" TargetMode="External"/><Relationship Id="rId15" Type="http://schemas.openxmlformats.org/officeDocument/2006/relationships/hyperlink" Target="https://www.youtube.com/watch?v=OfhjngqaQ0M" TargetMode="External"/><Relationship Id="rId10" Type="http://schemas.openxmlformats.org/officeDocument/2006/relationships/image" Target="../media/image3.png"/><Relationship Id="rId4" Type="http://schemas.openxmlformats.org/officeDocument/2006/relationships/video" Target="https://www.youtube.com/embed/cKWNlyFWXP8?start=10&amp;feature=oembed" TargetMode="External"/><Relationship Id="rId9" Type="http://schemas.openxmlformats.org/officeDocument/2006/relationships/image" Target="../media/image2.png"/><Relationship Id="rId14" Type="http://schemas.openxmlformats.org/officeDocument/2006/relationships/hyperlink" Target="https://www.youtube.com/watch?v=cKWNlyFW%20%09XP8&amp;list=PLh7CpqpAgmRko0u8IwklkbskzIkhePZx1&amp;index=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B4803768-06E4-0845-A326-571345754A4F}"/>
              </a:ext>
            </a:extLst>
          </p:cNvPr>
          <p:cNvSpPr/>
          <p:nvPr/>
        </p:nvSpPr>
        <p:spPr>
          <a:xfrm>
            <a:off x="-57557" y="-58055"/>
            <a:ext cx="44165522" cy="4485803"/>
          </a:xfrm>
          <a:prstGeom prst="rect">
            <a:avLst/>
          </a:prstGeom>
          <a:solidFill>
            <a:srgbClr val="0045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87" dirty="0"/>
              <a:t>`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5B16F2-EA8A-1A4A-82E9-91C23E568740}"/>
              </a:ext>
            </a:extLst>
          </p:cNvPr>
          <p:cNvSpPr txBox="1"/>
          <p:nvPr/>
        </p:nvSpPr>
        <p:spPr>
          <a:xfrm>
            <a:off x="6167441" y="139382"/>
            <a:ext cx="31556315" cy="486960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3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Poets and Personae: ‘Poet Voice’ as Sociolinguistic Identity Construction in Spoken Word Poetry</a:t>
            </a:r>
            <a:endParaRPr lang="en-US" sz="6706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22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Cannon Williams</a:t>
            </a:r>
            <a:r>
              <a:rPr lang="en-US" sz="4422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Dr. Jeannette Marsh, Ph.D.</a:t>
            </a:r>
          </a:p>
          <a:p>
            <a:pPr algn="ctr"/>
            <a:r>
              <a:rPr lang="en-US" sz="3658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Linguistics, Baylor University, Waco, TX, 76798</a:t>
            </a:r>
          </a:p>
          <a:p>
            <a:pPr algn="ctr"/>
            <a:r>
              <a:rPr lang="en-US" sz="2438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Cannon_Williams@baylor.edu</a:t>
            </a:r>
            <a:endParaRPr lang="en-US" sz="2438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896" dirty="0"/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5746283B-00FA-E943-99A0-67B3DFAE3D45}"/>
              </a:ext>
            </a:extLst>
          </p:cNvPr>
          <p:cNvGrpSpPr/>
          <p:nvPr/>
        </p:nvGrpSpPr>
        <p:grpSpPr>
          <a:xfrm>
            <a:off x="15237102" y="22904900"/>
            <a:ext cx="13829909" cy="9611880"/>
            <a:chOff x="109246" y="-1073888"/>
            <a:chExt cx="10728421" cy="6280859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EFB56160-BA16-4548-A390-F42B5AA3BA3B}"/>
                </a:ext>
              </a:extLst>
            </p:cNvPr>
            <p:cNvSpPr/>
            <p:nvPr/>
          </p:nvSpPr>
          <p:spPr>
            <a:xfrm>
              <a:off x="109246" y="-723575"/>
              <a:ext cx="10728421" cy="5930546"/>
            </a:xfrm>
            <a:prstGeom prst="rect">
              <a:avLst/>
            </a:prstGeom>
            <a:noFill/>
            <a:ln w="76200">
              <a:solidFill>
                <a:srgbClr val="0045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87"/>
            </a:p>
          </p:txBody>
        </p: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05B5DF5E-5376-D64A-9DA6-494019B34872}"/>
                </a:ext>
              </a:extLst>
            </p:cNvPr>
            <p:cNvGrpSpPr/>
            <p:nvPr/>
          </p:nvGrpSpPr>
          <p:grpSpPr>
            <a:xfrm>
              <a:off x="380286" y="-1073888"/>
              <a:ext cx="10186341" cy="829768"/>
              <a:chOff x="4668049" y="-792434"/>
              <a:chExt cx="8426752" cy="686434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71CADFAF-A2CC-4645-B75B-E8C34F091941}"/>
                  </a:ext>
                </a:extLst>
              </p:cNvPr>
              <p:cNvSpPr/>
              <p:nvPr/>
            </p:nvSpPr>
            <p:spPr>
              <a:xfrm>
                <a:off x="5123214" y="-792434"/>
                <a:ext cx="7550930" cy="686434"/>
              </a:xfrm>
              <a:prstGeom prst="rect">
                <a:avLst/>
              </a:prstGeom>
              <a:solidFill>
                <a:srgbClr val="0045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87"/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F3DF6932-2BED-2644-A2E9-D8ED365EB922}"/>
                  </a:ext>
                </a:extLst>
              </p:cNvPr>
              <p:cNvSpPr txBox="1"/>
              <p:nvPr/>
            </p:nvSpPr>
            <p:spPr>
              <a:xfrm>
                <a:off x="4668049" y="-704785"/>
                <a:ext cx="8426752" cy="465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70" b="1" dirty="0">
                    <a:solidFill>
                      <a:schemeClr val="bg1"/>
                    </a:solidFill>
                    <a:latin typeface="Bookman Old Style" panose="02050604050505020204" pitchFamily="18" charset="0"/>
                    <a:cs typeface="Arial" panose="020B0604020202020204" pitchFamily="34" charset="0"/>
                  </a:rPr>
                  <a:t>Confident, Brave, Self-Assured</a:t>
                </a:r>
              </a:p>
            </p:txBody>
          </p:sp>
        </p:grp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F68654D1-6DB5-F04D-AA06-3AD8C905874A}"/>
              </a:ext>
            </a:extLst>
          </p:cNvPr>
          <p:cNvGrpSpPr/>
          <p:nvPr/>
        </p:nvGrpSpPr>
        <p:grpSpPr>
          <a:xfrm>
            <a:off x="2073017" y="4478712"/>
            <a:ext cx="12603754" cy="11754084"/>
            <a:chOff x="381752" y="4272888"/>
            <a:chExt cx="10391978" cy="7737952"/>
          </a:xfrm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DDE4FDD1-E02B-F046-829D-D3ACD04156AB}"/>
                </a:ext>
              </a:extLst>
            </p:cNvPr>
            <p:cNvSpPr/>
            <p:nvPr/>
          </p:nvSpPr>
          <p:spPr>
            <a:xfrm>
              <a:off x="381752" y="4656730"/>
              <a:ext cx="10391978" cy="7354110"/>
            </a:xfrm>
            <a:prstGeom prst="rect">
              <a:avLst/>
            </a:prstGeom>
            <a:noFill/>
            <a:ln w="76200">
              <a:solidFill>
                <a:srgbClr val="0045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87" dirty="0"/>
            </a:p>
          </p:txBody>
        </p: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6E15243B-F066-1D43-A40F-995EF69F201B}"/>
                </a:ext>
              </a:extLst>
            </p:cNvPr>
            <p:cNvGrpSpPr/>
            <p:nvPr/>
          </p:nvGrpSpPr>
          <p:grpSpPr>
            <a:xfrm>
              <a:off x="2321593" y="4272888"/>
              <a:ext cx="5923967" cy="720824"/>
              <a:chOff x="6274014" y="3630747"/>
              <a:chExt cx="4900661" cy="596310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E249985C-97C5-5243-87A1-0A52091C3B02}"/>
                  </a:ext>
                </a:extLst>
              </p:cNvPr>
              <p:cNvSpPr/>
              <p:nvPr/>
            </p:nvSpPr>
            <p:spPr>
              <a:xfrm>
                <a:off x="6274014" y="3630747"/>
                <a:ext cx="4900661" cy="596310"/>
              </a:xfrm>
              <a:prstGeom prst="rect">
                <a:avLst/>
              </a:prstGeom>
              <a:solidFill>
                <a:srgbClr val="0045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87" dirty="0"/>
              </a:p>
            </p:txBody>
          </p:sp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9DE8D2DF-4B1B-064B-B4D3-BD0532F5E482}"/>
                  </a:ext>
                </a:extLst>
              </p:cNvPr>
              <p:cNvSpPr txBox="1"/>
              <p:nvPr/>
            </p:nvSpPr>
            <p:spPr>
              <a:xfrm>
                <a:off x="6577119" y="3666659"/>
                <a:ext cx="4294450" cy="5237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70" b="1" dirty="0">
                    <a:solidFill>
                      <a:schemeClr val="bg1"/>
                    </a:solidFill>
                    <a:latin typeface="Bookman Old Style" panose="02050604050505020204" pitchFamily="18" charset="0"/>
                    <a:cs typeface="Arial" panose="020B0604020202020204" pitchFamily="34" charset="0"/>
                  </a:rPr>
                  <a:t>Poet Voice</a:t>
                </a:r>
              </a:p>
            </p:txBody>
          </p:sp>
        </p:grp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F8E74410-90AC-4346-A4BC-32196E605C8F}"/>
              </a:ext>
            </a:extLst>
          </p:cNvPr>
          <p:cNvGrpSpPr/>
          <p:nvPr/>
        </p:nvGrpSpPr>
        <p:grpSpPr>
          <a:xfrm>
            <a:off x="29481941" y="4481512"/>
            <a:ext cx="12131755" cy="8825341"/>
            <a:chOff x="-1499626" y="4627308"/>
            <a:chExt cx="11940441" cy="8686168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3B4A5A6D-FE37-5C48-AD21-905F6371814F}"/>
                </a:ext>
              </a:extLst>
            </p:cNvPr>
            <p:cNvSpPr/>
            <p:nvPr/>
          </p:nvSpPr>
          <p:spPr>
            <a:xfrm>
              <a:off x="-1499626" y="5112249"/>
              <a:ext cx="11940441" cy="8201227"/>
            </a:xfrm>
            <a:prstGeom prst="rect">
              <a:avLst/>
            </a:prstGeom>
            <a:noFill/>
            <a:ln w="76200">
              <a:solidFill>
                <a:srgbClr val="0045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87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F39ECA8D-6A16-A649-9837-DB2882C61CB1}"/>
                </a:ext>
              </a:extLst>
            </p:cNvPr>
            <p:cNvGrpSpPr/>
            <p:nvPr/>
          </p:nvGrpSpPr>
          <p:grpSpPr>
            <a:xfrm>
              <a:off x="290294" y="4627308"/>
              <a:ext cx="8782623" cy="964963"/>
              <a:chOff x="4593602" y="3923937"/>
              <a:chExt cx="7265513" cy="798275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E42409F4-A3D3-A748-BF97-1CEB96FA8BF6}"/>
                  </a:ext>
                </a:extLst>
              </p:cNvPr>
              <p:cNvSpPr/>
              <p:nvPr/>
            </p:nvSpPr>
            <p:spPr>
              <a:xfrm>
                <a:off x="4593602" y="3923937"/>
                <a:ext cx="7265513" cy="798275"/>
              </a:xfrm>
              <a:prstGeom prst="rect">
                <a:avLst/>
              </a:prstGeom>
              <a:solidFill>
                <a:srgbClr val="0045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87"/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071B9A3C-654E-8144-8270-B86D3C7A8BC4}"/>
                  </a:ext>
                </a:extLst>
              </p:cNvPr>
              <p:cNvSpPr txBox="1"/>
              <p:nvPr/>
            </p:nvSpPr>
            <p:spPr>
              <a:xfrm>
                <a:off x="5353231" y="4012725"/>
                <a:ext cx="6258656" cy="645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70" b="1" dirty="0">
                    <a:solidFill>
                      <a:schemeClr val="bg1"/>
                    </a:solidFill>
                    <a:latin typeface="Bookman Old Style" panose="02050604050505020204" pitchFamily="18" charset="0"/>
                    <a:cs typeface="Arial" panose="020B0604020202020204" pitchFamily="34" charset="0"/>
                  </a:rPr>
                  <a:t>Honest, Vulnerable</a:t>
                </a:r>
              </a:p>
            </p:txBody>
          </p:sp>
        </p:grpSp>
      </p:grpSp>
      <p:pic>
        <p:nvPicPr>
          <p:cNvPr id="201" name="Picture 2" descr="Image result for baylor university">
            <a:extLst>
              <a:ext uri="{FF2B5EF4-FFF2-40B4-BE49-F238E27FC236}">
                <a16:creationId xmlns:a16="http://schemas.microsoft.com/office/drawing/2014/main" id="{60285856-9D44-6B4F-BA9D-7E2FB6438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8109" y="31183831"/>
            <a:ext cx="1306868" cy="1306868"/>
          </a:xfrm>
          <a:prstGeom prst="rect">
            <a:avLst/>
          </a:prstGeom>
          <a:noFill/>
          <a:ln w="28575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7" name="Group 116">
            <a:extLst>
              <a:ext uri="{FF2B5EF4-FFF2-40B4-BE49-F238E27FC236}">
                <a16:creationId xmlns:a16="http://schemas.microsoft.com/office/drawing/2014/main" id="{AEC9EA87-3D82-D44B-A0AC-23EE5D9A003A}"/>
              </a:ext>
            </a:extLst>
          </p:cNvPr>
          <p:cNvGrpSpPr/>
          <p:nvPr/>
        </p:nvGrpSpPr>
        <p:grpSpPr>
          <a:xfrm>
            <a:off x="29536294" y="13714805"/>
            <a:ext cx="12117317" cy="9587673"/>
            <a:chOff x="-534592" y="4894811"/>
            <a:chExt cx="9990904" cy="7395211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2AFF9FCC-2699-9B44-99EE-2048315A0D0A}"/>
                </a:ext>
              </a:extLst>
            </p:cNvPr>
            <p:cNvSpPr/>
            <p:nvPr/>
          </p:nvSpPr>
          <p:spPr>
            <a:xfrm>
              <a:off x="-534592" y="5112249"/>
              <a:ext cx="9990904" cy="7177773"/>
            </a:xfrm>
            <a:prstGeom prst="rect">
              <a:avLst/>
            </a:prstGeom>
            <a:noFill/>
            <a:ln w="76200">
              <a:solidFill>
                <a:srgbClr val="0045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87"/>
            </a:p>
          </p:txBody>
        </p: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AEC7307C-03A3-8340-ABF0-967F81DAA3DB}"/>
                </a:ext>
              </a:extLst>
            </p:cNvPr>
            <p:cNvGrpSpPr/>
            <p:nvPr/>
          </p:nvGrpSpPr>
          <p:grpSpPr>
            <a:xfrm>
              <a:off x="1030749" y="4894811"/>
              <a:ext cx="7357425" cy="665760"/>
              <a:chOff x="5206148" y="4145244"/>
              <a:chExt cx="6086504" cy="550758"/>
            </a:xfrm>
          </p:grpSpPr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B4A3F4B4-3AB5-F44B-B7EE-D14EE740E5FB}"/>
                  </a:ext>
                </a:extLst>
              </p:cNvPr>
              <p:cNvSpPr/>
              <p:nvPr/>
            </p:nvSpPr>
            <p:spPr>
              <a:xfrm>
                <a:off x="5206148" y="4170765"/>
                <a:ext cx="6086504" cy="525237"/>
              </a:xfrm>
              <a:prstGeom prst="rect">
                <a:avLst/>
              </a:prstGeom>
              <a:solidFill>
                <a:srgbClr val="0045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87" dirty="0"/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6043839A-F271-F241-8E93-65C0B888BBDD}"/>
                  </a:ext>
                </a:extLst>
              </p:cNvPr>
              <p:cNvSpPr txBox="1"/>
              <p:nvPr/>
            </p:nvSpPr>
            <p:spPr>
              <a:xfrm>
                <a:off x="5464504" y="4145244"/>
                <a:ext cx="5290812" cy="323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70" b="1" dirty="0">
                    <a:solidFill>
                      <a:schemeClr val="bg1"/>
                    </a:solidFill>
                    <a:latin typeface="Bookman Old Style" panose="02050604050505020204" pitchFamily="18" charset="0"/>
                    <a:cs typeface="Arial" panose="020B0604020202020204" pitchFamily="34" charset="0"/>
                  </a:rPr>
                  <a:t>Future Research</a:t>
                </a:r>
              </a:p>
            </p:txBody>
          </p:sp>
        </p:grpSp>
      </p:grpSp>
      <p:sp>
        <p:nvSpPr>
          <p:cNvPr id="177" name="Rectangle 176">
            <a:extLst>
              <a:ext uri="{FF2B5EF4-FFF2-40B4-BE49-F238E27FC236}">
                <a16:creationId xmlns:a16="http://schemas.microsoft.com/office/drawing/2014/main" id="{3D3516A7-A3C2-7F42-8240-61A63F710463}"/>
              </a:ext>
            </a:extLst>
          </p:cNvPr>
          <p:cNvSpPr/>
          <p:nvPr/>
        </p:nvSpPr>
        <p:spPr>
          <a:xfrm>
            <a:off x="29595883" y="23955783"/>
            <a:ext cx="12017813" cy="8562449"/>
          </a:xfrm>
          <a:prstGeom prst="rect">
            <a:avLst/>
          </a:prstGeom>
          <a:noFill/>
          <a:ln w="76200">
            <a:solidFill>
              <a:srgbClr val="004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87" dirty="0"/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F7B4389C-8ADD-D549-8DB7-A52C85164BA3}"/>
              </a:ext>
            </a:extLst>
          </p:cNvPr>
          <p:cNvGrpSpPr/>
          <p:nvPr/>
        </p:nvGrpSpPr>
        <p:grpSpPr>
          <a:xfrm>
            <a:off x="15103493" y="4483707"/>
            <a:ext cx="13843423" cy="8999065"/>
            <a:chOff x="64596" y="4734065"/>
            <a:chExt cx="10738906" cy="7127401"/>
          </a:xfrm>
        </p:grpSpPr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6106DC13-0F2B-F64F-93DC-85063EBBFB3E}"/>
                </a:ext>
              </a:extLst>
            </p:cNvPr>
            <p:cNvSpPr/>
            <p:nvPr/>
          </p:nvSpPr>
          <p:spPr>
            <a:xfrm>
              <a:off x="64596" y="5112248"/>
              <a:ext cx="10738906" cy="6749218"/>
            </a:xfrm>
            <a:prstGeom prst="rect">
              <a:avLst/>
            </a:prstGeom>
            <a:noFill/>
            <a:ln w="76200">
              <a:solidFill>
                <a:srgbClr val="0045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87" dirty="0"/>
            </a:p>
          </p:txBody>
        </p: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DE42310B-F72D-3446-8EF5-DDA0351C51F7}"/>
                </a:ext>
              </a:extLst>
            </p:cNvPr>
            <p:cNvGrpSpPr/>
            <p:nvPr/>
          </p:nvGrpSpPr>
          <p:grpSpPr>
            <a:xfrm>
              <a:off x="1094447" y="4734065"/>
              <a:ext cx="8825215" cy="675362"/>
              <a:chOff x="5258844" y="4012255"/>
              <a:chExt cx="7300744" cy="558700"/>
            </a:xfrm>
          </p:grpSpPr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7E1C4FBE-99B8-7649-86B5-765E2432EA97}"/>
                  </a:ext>
                </a:extLst>
              </p:cNvPr>
              <p:cNvSpPr/>
              <p:nvPr/>
            </p:nvSpPr>
            <p:spPr>
              <a:xfrm>
                <a:off x="5258844" y="4012255"/>
                <a:ext cx="7300744" cy="528703"/>
              </a:xfrm>
              <a:prstGeom prst="rect">
                <a:avLst/>
              </a:prstGeom>
              <a:solidFill>
                <a:srgbClr val="0045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87"/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9E3F0390-98C7-554C-AEBB-C616017D8F96}"/>
                  </a:ext>
                </a:extLst>
              </p:cNvPr>
              <p:cNvSpPr txBox="1"/>
              <p:nvPr/>
            </p:nvSpPr>
            <p:spPr>
              <a:xfrm>
                <a:off x="5834981" y="4064327"/>
                <a:ext cx="6258656" cy="5066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70" b="1" dirty="0">
                    <a:solidFill>
                      <a:schemeClr val="bg1"/>
                    </a:solidFill>
                    <a:latin typeface="Bookman Old Style" panose="02050604050505020204" pitchFamily="18" charset="0"/>
                    <a:cs typeface="Arial" panose="020B0604020202020204" pitchFamily="34" charset="0"/>
                  </a:rPr>
                  <a:t>Proposal</a:t>
                </a:r>
              </a:p>
            </p:txBody>
          </p:sp>
        </p:grp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34530204-C31B-284D-B413-78CCF9EC0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9" y="34859"/>
            <a:ext cx="4225933" cy="4225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9171AF-4E8F-3F4D-8217-E4E077A504E7}"/>
              </a:ext>
            </a:extLst>
          </p:cNvPr>
          <p:cNvSpPr txBox="1"/>
          <p:nvPr/>
        </p:nvSpPr>
        <p:spPr>
          <a:xfrm>
            <a:off x="2277504" y="5873607"/>
            <a:ext cx="122909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Cambria" panose="02040503050406030204" pitchFamily="18" charset="0"/>
              </a:rPr>
              <a:t>Poet Voice (PV): </a:t>
            </a:r>
            <a:r>
              <a:rPr lang="en-US" sz="2800" dirty="0">
                <a:latin typeface="Cambria" panose="02040503050406030204" pitchFamily="18" charset="0"/>
              </a:rPr>
              <a:t>a communicative style frequently used in the performance of Spoken Word (SW) poetry, which includes the following features:</a:t>
            </a:r>
          </a:p>
          <a:p>
            <a:endParaRPr lang="en-US" sz="3200" dirty="0">
              <a:latin typeface="Cambria" panose="02040503050406030204" pitchFamily="18" charset="0"/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endParaRPr lang="en-US" sz="3200" dirty="0">
              <a:latin typeface="Cambria" panose="02040503050406030204" pitchFamily="18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A4B27D0-4DD0-874C-A7C6-8AD596DFAC28}"/>
              </a:ext>
            </a:extLst>
          </p:cNvPr>
          <p:cNvGrpSpPr/>
          <p:nvPr/>
        </p:nvGrpSpPr>
        <p:grpSpPr>
          <a:xfrm>
            <a:off x="2073017" y="16749917"/>
            <a:ext cx="12633684" cy="7223693"/>
            <a:chOff x="109246" y="-1073888"/>
            <a:chExt cx="10728421" cy="6280859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5F89C14-10E3-BE4C-AED8-24AD2CD48D43}"/>
                </a:ext>
              </a:extLst>
            </p:cNvPr>
            <p:cNvSpPr/>
            <p:nvPr/>
          </p:nvSpPr>
          <p:spPr>
            <a:xfrm>
              <a:off x="109246" y="-723575"/>
              <a:ext cx="10728421" cy="5930546"/>
            </a:xfrm>
            <a:prstGeom prst="rect">
              <a:avLst/>
            </a:prstGeom>
            <a:noFill/>
            <a:ln w="76200">
              <a:solidFill>
                <a:srgbClr val="0045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87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E1834645-2DA7-1840-A940-5E6ABD2F47AE}"/>
                </a:ext>
              </a:extLst>
            </p:cNvPr>
            <p:cNvGrpSpPr/>
            <p:nvPr/>
          </p:nvGrpSpPr>
          <p:grpSpPr>
            <a:xfrm>
              <a:off x="380286" y="-1073888"/>
              <a:ext cx="10186341" cy="829768"/>
              <a:chOff x="4668049" y="-792434"/>
              <a:chExt cx="8426752" cy="686434"/>
            </a:xfrm>
          </p:grpSpPr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90AFF681-3AD0-2244-993C-1B079187C40C}"/>
                  </a:ext>
                </a:extLst>
              </p:cNvPr>
              <p:cNvSpPr/>
              <p:nvPr/>
            </p:nvSpPr>
            <p:spPr>
              <a:xfrm>
                <a:off x="5123214" y="-792434"/>
                <a:ext cx="7550930" cy="686434"/>
              </a:xfrm>
              <a:prstGeom prst="rect">
                <a:avLst/>
              </a:prstGeom>
              <a:solidFill>
                <a:srgbClr val="0045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87"/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0913184F-B830-1149-BD82-97E5FD5A5903}"/>
                  </a:ext>
                </a:extLst>
              </p:cNvPr>
              <p:cNvSpPr txBox="1"/>
              <p:nvPr/>
            </p:nvSpPr>
            <p:spPr>
              <a:xfrm>
                <a:off x="4668049" y="-704785"/>
                <a:ext cx="8426752" cy="5273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70" b="1" dirty="0">
                    <a:solidFill>
                      <a:schemeClr val="bg1"/>
                    </a:solidFill>
                    <a:latin typeface="Bookman Old Style" panose="02050604050505020204" pitchFamily="18" charset="0"/>
                    <a:cs typeface="Arial" panose="020B0604020202020204" pitchFamily="34" charset="0"/>
                  </a:rPr>
                  <a:t>Sociolinguistic Identity</a:t>
                </a:r>
              </a:p>
            </p:txBody>
          </p: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791D49F-7B5A-8443-84FE-9EC29D215742}"/>
              </a:ext>
            </a:extLst>
          </p:cNvPr>
          <p:cNvGrpSpPr/>
          <p:nvPr/>
        </p:nvGrpSpPr>
        <p:grpSpPr>
          <a:xfrm>
            <a:off x="2073017" y="24377253"/>
            <a:ext cx="12604180" cy="8113446"/>
            <a:chOff x="109246" y="-1073888"/>
            <a:chExt cx="10728421" cy="628085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31249A9D-C522-9D4B-A407-7625C25BCD85}"/>
                </a:ext>
              </a:extLst>
            </p:cNvPr>
            <p:cNvSpPr/>
            <p:nvPr/>
          </p:nvSpPr>
          <p:spPr>
            <a:xfrm>
              <a:off x="109246" y="-723575"/>
              <a:ext cx="10728421" cy="5930546"/>
            </a:xfrm>
            <a:prstGeom prst="rect">
              <a:avLst/>
            </a:prstGeom>
            <a:noFill/>
            <a:ln w="76200">
              <a:solidFill>
                <a:srgbClr val="0045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87"/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FD8FD8C7-67AE-274C-9E32-6D2D9F4ACE42}"/>
                </a:ext>
              </a:extLst>
            </p:cNvPr>
            <p:cNvGrpSpPr/>
            <p:nvPr/>
          </p:nvGrpSpPr>
          <p:grpSpPr>
            <a:xfrm>
              <a:off x="380286" y="-1073888"/>
              <a:ext cx="10186341" cy="829768"/>
              <a:chOff x="4668049" y="-792434"/>
              <a:chExt cx="8426752" cy="686434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BC2D6FE0-5BB3-A04F-AB6E-9F65B7668770}"/>
                  </a:ext>
                </a:extLst>
              </p:cNvPr>
              <p:cNvSpPr/>
              <p:nvPr/>
            </p:nvSpPr>
            <p:spPr>
              <a:xfrm>
                <a:off x="5123214" y="-792434"/>
                <a:ext cx="7550930" cy="686434"/>
              </a:xfrm>
              <a:prstGeom prst="rect">
                <a:avLst/>
              </a:prstGeom>
              <a:solidFill>
                <a:srgbClr val="0045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87"/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88FEE318-02E2-1B40-9E53-078CD995ABB5}"/>
                  </a:ext>
                </a:extLst>
              </p:cNvPr>
              <p:cNvSpPr txBox="1"/>
              <p:nvPr/>
            </p:nvSpPr>
            <p:spPr>
              <a:xfrm>
                <a:off x="4668049" y="-704785"/>
                <a:ext cx="8426752" cy="5298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70" b="1" dirty="0">
                    <a:solidFill>
                      <a:schemeClr val="bg1"/>
                    </a:solidFill>
                    <a:latin typeface="Bookman Old Style" panose="02050604050505020204" pitchFamily="18" charset="0"/>
                    <a:cs typeface="Arial" panose="020B0604020202020204" pitchFamily="34" charset="0"/>
                  </a:rPr>
                  <a:t>The Community of Practice</a:t>
                </a:r>
              </a:p>
            </p:txBody>
          </p:sp>
        </p:grp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4021330-33D5-AA4A-93A7-31D487840363}"/>
              </a:ext>
            </a:extLst>
          </p:cNvPr>
          <p:cNvSpPr txBox="1"/>
          <p:nvPr/>
        </p:nvSpPr>
        <p:spPr>
          <a:xfrm>
            <a:off x="15428481" y="5943271"/>
            <a:ext cx="1338166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" panose="02040503050406030204" pitchFamily="18" charset="0"/>
              </a:rPr>
              <a:t>Based on the foundational concepts of the third wave of sociolinguistic identity studies and the Community of Practice, this project examines:</a:t>
            </a:r>
          </a:p>
          <a:p>
            <a:endParaRPr lang="en-US" sz="2800" dirty="0">
              <a:latin typeface="Cambria" panose="020405030504060302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Data from third-party interviews with SW poets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The use of PV features in various performances of SW poetry</a:t>
            </a:r>
          </a:p>
          <a:p>
            <a:pPr lvl="1"/>
            <a:endParaRPr lang="en-US" sz="2800" dirty="0">
              <a:latin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</a:endParaRPr>
          </a:p>
          <a:p>
            <a:r>
              <a:rPr lang="en-US" sz="2800" dirty="0">
                <a:latin typeface="Cambria" panose="02040503050406030204" pitchFamily="18" charset="0"/>
              </a:rPr>
              <a:t>In order to propose:</a:t>
            </a:r>
          </a:p>
          <a:p>
            <a:endParaRPr lang="en-US" sz="2800" dirty="0">
              <a:latin typeface="Cambria" panose="020405030504060302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latin typeface="Cambria" panose="02040503050406030204" pitchFamily="18" charset="0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D516838-EFEE-2544-8C39-52E5AD22B568}"/>
              </a:ext>
            </a:extLst>
          </p:cNvPr>
          <p:cNvGrpSpPr/>
          <p:nvPr/>
        </p:nvGrpSpPr>
        <p:grpSpPr>
          <a:xfrm>
            <a:off x="15246829" y="13858241"/>
            <a:ext cx="13820181" cy="8707872"/>
            <a:chOff x="109246" y="-1073888"/>
            <a:chExt cx="10728421" cy="6280859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EB21E17-FFFE-7E42-9C13-B6D1855F1582}"/>
                </a:ext>
              </a:extLst>
            </p:cNvPr>
            <p:cNvSpPr/>
            <p:nvPr/>
          </p:nvSpPr>
          <p:spPr>
            <a:xfrm>
              <a:off x="109246" y="-723575"/>
              <a:ext cx="10728421" cy="5930546"/>
            </a:xfrm>
            <a:prstGeom prst="rect">
              <a:avLst/>
            </a:prstGeom>
            <a:noFill/>
            <a:ln w="76200">
              <a:solidFill>
                <a:srgbClr val="0045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87"/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8F02453B-0D8F-8543-88CD-4ACFEC39EAA1}"/>
                </a:ext>
              </a:extLst>
            </p:cNvPr>
            <p:cNvGrpSpPr/>
            <p:nvPr/>
          </p:nvGrpSpPr>
          <p:grpSpPr>
            <a:xfrm>
              <a:off x="380286" y="-1073888"/>
              <a:ext cx="10186341" cy="829768"/>
              <a:chOff x="4668049" y="-792434"/>
              <a:chExt cx="8426752" cy="686434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5EBBF42A-8479-7A47-A133-2B4F8C97F5E5}"/>
                  </a:ext>
                </a:extLst>
              </p:cNvPr>
              <p:cNvSpPr/>
              <p:nvPr/>
            </p:nvSpPr>
            <p:spPr>
              <a:xfrm>
                <a:off x="5123214" y="-792434"/>
                <a:ext cx="7550930" cy="686434"/>
              </a:xfrm>
              <a:prstGeom prst="rect">
                <a:avLst/>
              </a:prstGeom>
              <a:solidFill>
                <a:srgbClr val="0045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87"/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62EF5C1-A0E9-C74C-8C76-626CB3CE4B81}"/>
                  </a:ext>
                </a:extLst>
              </p:cNvPr>
              <p:cNvSpPr txBox="1"/>
              <p:nvPr/>
            </p:nvSpPr>
            <p:spPr>
              <a:xfrm>
                <a:off x="4668049" y="-704785"/>
                <a:ext cx="8426752" cy="418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70" b="1" dirty="0">
                    <a:solidFill>
                      <a:schemeClr val="bg1"/>
                    </a:solidFill>
                    <a:latin typeface="Bookman Old Style" panose="02050604050505020204" pitchFamily="18" charset="0"/>
                    <a:cs typeface="Arial" panose="020B0604020202020204" pitchFamily="34" charset="0"/>
                  </a:rPr>
                  <a:t>Emotional, Passionate, Expressive</a:t>
                </a:r>
              </a:p>
            </p:txBody>
          </p:sp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BEECFF5-C9F8-7D41-A4E7-5486CA41D1CB}"/>
              </a:ext>
            </a:extLst>
          </p:cNvPr>
          <p:cNvSpPr txBox="1"/>
          <p:nvPr/>
        </p:nvSpPr>
        <p:spPr>
          <a:xfrm>
            <a:off x="29620450" y="5663931"/>
            <a:ext cx="11811270" cy="13849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</a:rPr>
              <a:t>If I’m doing my job well, when I’m performing a poem . . . the poem is being shared with as much honesty and presence as possible.</a:t>
            </a:r>
          </a:p>
          <a:p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</a:rPr>
              <a:t>											— Sarah Kay, founder of Project V.O.I.C.E.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19A7ED-28F2-804D-A3A6-DF3ADA54579F}"/>
              </a:ext>
            </a:extLst>
          </p:cNvPr>
          <p:cNvSpPr txBox="1"/>
          <p:nvPr/>
        </p:nvSpPr>
        <p:spPr>
          <a:xfrm>
            <a:off x="15419370" y="24425348"/>
            <a:ext cx="13519146" cy="18158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" panose="02040503050406030204" pitchFamily="18" charset="0"/>
              </a:rPr>
              <a:t>(In response to, “What does is it take to be a Spoken Word poet?”) It’s good to have performance skills: being comfortable onstage, confident in your ability to entertain the audience. </a:t>
            </a:r>
          </a:p>
          <a:p>
            <a:r>
              <a:rPr lang="en-US" sz="2800" dirty="0">
                <a:latin typeface="Cambria" panose="02040503050406030204" pitchFamily="18" charset="0"/>
              </a:rPr>
              <a:t>											— Katie Ailes,  co-founder of Edinburgh’s Loud Poets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70F646-712F-9044-8313-0C295FFB5DC1}"/>
              </a:ext>
            </a:extLst>
          </p:cNvPr>
          <p:cNvSpPr txBox="1"/>
          <p:nvPr/>
        </p:nvSpPr>
        <p:spPr>
          <a:xfrm>
            <a:off x="15476587" y="15259260"/>
            <a:ext cx="13350938" cy="13849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" panose="02040503050406030204" pitchFamily="18" charset="0"/>
              </a:rPr>
              <a:t>I have been accused of . . . opening [poetry’s] doors to anyone and everyone who needs to hear or express feelings, thoughts and passions in a poetic fashion.</a:t>
            </a:r>
          </a:p>
          <a:p>
            <a:r>
              <a:rPr lang="en-US" sz="2800" dirty="0">
                <a:latin typeface="Cambria" panose="02040503050406030204" pitchFamily="18" charset="0"/>
              </a:rPr>
              <a:t>											— Marc Smith, founder of the National Poetry Slam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07BDD8-3F7E-104E-A8A7-D9509295DA12}"/>
              </a:ext>
            </a:extLst>
          </p:cNvPr>
          <p:cNvSpPr txBox="1"/>
          <p:nvPr/>
        </p:nvSpPr>
        <p:spPr>
          <a:xfrm>
            <a:off x="2391446" y="25989633"/>
            <a:ext cx="11967323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" panose="02040503050406030204" pitchFamily="18" charset="0"/>
              </a:rPr>
              <a:t>The criteria of the Community of Practice (CoP) framework provide a helpful lens for understanding the social context of SW poetry: </a:t>
            </a:r>
          </a:p>
          <a:p>
            <a:endParaRPr lang="en-US" sz="2800" dirty="0">
              <a:latin typeface="Cambria" panose="020405030504060302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2800" b="1" dirty="0">
                <a:latin typeface="Cambria" panose="02040503050406030204" pitchFamily="18" charset="0"/>
              </a:rPr>
              <a:t>Mutual Engagement</a:t>
            </a:r>
            <a:r>
              <a:rPr lang="en-US" sz="2800" dirty="0">
                <a:latin typeface="Cambria" panose="02040503050406030204" pitchFamily="18" charset="0"/>
              </a:rPr>
              <a:t>: locally- or nationally-organized poetry ‘slams’ and showcases </a:t>
            </a:r>
          </a:p>
          <a:p>
            <a:pPr marL="742950" indent="-742950">
              <a:buFont typeface="+mj-lt"/>
              <a:buAutoNum type="arabicPeriod"/>
            </a:pPr>
            <a:endParaRPr lang="en-US" sz="2800" dirty="0">
              <a:latin typeface="Cambria" panose="020405030504060302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2800" b="1" dirty="0">
                <a:latin typeface="Cambria" panose="02040503050406030204" pitchFamily="18" charset="0"/>
              </a:rPr>
              <a:t>Jointly Negotiated Enterprise</a:t>
            </a:r>
            <a:r>
              <a:rPr lang="en-US" sz="2800" dirty="0">
                <a:latin typeface="Cambria" panose="02040503050406030204" pitchFamily="18" charset="0"/>
              </a:rPr>
              <a:t>: a prioritization of authentic self-expression</a:t>
            </a:r>
          </a:p>
          <a:p>
            <a:pPr marL="742950" indent="-742950">
              <a:buFont typeface="+mj-lt"/>
              <a:buAutoNum type="arabicPeriod"/>
            </a:pPr>
            <a:endParaRPr lang="en-US" sz="2800" dirty="0">
              <a:latin typeface="Cambria" panose="020405030504060302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2800" b="1" dirty="0">
                <a:latin typeface="Cambria" panose="02040503050406030204" pitchFamily="18" charset="0"/>
              </a:rPr>
              <a:t>Shared Repertoire</a:t>
            </a:r>
            <a:r>
              <a:rPr lang="en-US" sz="2800" dirty="0">
                <a:latin typeface="Cambria" panose="02040503050406030204" pitchFamily="18" charset="0"/>
              </a:rPr>
              <a:t>: clapping, snapping, call-and-response routines, Poet Voice</a:t>
            </a:r>
          </a:p>
          <a:p>
            <a:pPr marL="742950" indent="-742950">
              <a:buFont typeface="+mj-lt"/>
              <a:buAutoNum type="arabicPeriod"/>
            </a:pPr>
            <a:endParaRPr lang="en-US" sz="2800" dirty="0">
              <a:latin typeface="Cambria" panose="020405030504060302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2800" b="1" dirty="0">
                <a:latin typeface="Cambria" panose="02040503050406030204" pitchFamily="18" charset="0"/>
              </a:rPr>
              <a:t>Multiplicity of  Identity</a:t>
            </a:r>
            <a:r>
              <a:rPr lang="en-US" sz="2800" dirty="0">
                <a:latin typeface="Cambria" panose="02040503050406030204" pitchFamily="18" charset="0"/>
              </a:rPr>
              <a:t>: simultaneous performance of “poet” identity and the persona of the poem</a:t>
            </a:r>
            <a:endParaRPr lang="en-US" sz="2800" b="1" dirty="0">
              <a:latin typeface="Cambria" panose="02040503050406030204" pitchFamily="18" charset="0"/>
            </a:endParaRPr>
          </a:p>
          <a:p>
            <a:endParaRPr lang="en-US" sz="3600" dirty="0">
              <a:latin typeface="Cambria" panose="02040503050406030204" pitchFamily="18" charset="0"/>
            </a:endParaRPr>
          </a:p>
          <a:p>
            <a:endParaRPr lang="en-US" sz="3600" dirty="0">
              <a:latin typeface="Cambria" panose="02040503050406030204" pitchFamily="18" charset="0"/>
            </a:endParaRPr>
          </a:p>
          <a:p>
            <a:endParaRPr lang="en-US" sz="3600" dirty="0">
              <a:latin typeface="Cambria" panose="02040503050406030204" pitchFamily="18" charset="0"/>
            </a:endParaRPr>
          </a:p>
          <a:p>
            <a:endParaRPr lang="en-US" sz="3600" dirty="0">
              <a:latin typeface="Cambria" panose="02040503050406030204" pitchFamily="18" charset="0"/>
            </a:endParaRPr>
          </a:p>
          <a:p>
            <a:endParaRPr 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659A0D-8412-804B-9B20-585CCFBA167E}"/>
              </a:ext>
            </a:extLst>
          </p:cNvPr>
          <p:cNvSpPr txBox="1"/>
          <p:nvPr/>
        </p:nvSpPr>
        <p:spPr>
          <a:xfrm>
            <a:off x="15470782" y="16843502"/>
            <a:ext cx="56787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" panose="02040503050406030204" pitchFamily="18" charset="0"/>
              </a:rPr>
              <a:t>PV feature with indexical potential: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Clear and emphatic articulation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Cambria" panose="02040503050406030204" pitchFamily="18" charset="0"/>
              </a:rPr>
              <a:t>Podesva</a:t>
            </a:r>
            <a:r>
              <a:rPr lang="en-US" sz="2800" dirty="0">
                <a:latin typeface="Cambria" panose="02040503050406030204" pitchFamily="18" charset="0"/>
              </a:rPr>
              <a:t> (2004)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DB0041-39BB-B142-8DC5-7ECBE3AFFAE4}"/>
              </a:ext>
            </a:extLst>
          </p:cNvPr>
          <p:cNvSpPr/>
          <p:nvPr/>
        </p:nvSpPr>
        <p:spPr>
          <a:xfrm>
            <a:off x="29620450" y="7290769"/>
            <a:ext cx="536188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ambria" panose="02040503050406030204" pitchFamily="18" charset="0"/>
              </a:rPr>
              <a:t>PV features with indexical potential: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Serious and dramatic facial expressions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Breathy voice quality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Cambria" panose="02040503050406030204" pitchFamily="18" charset="0"/>
              </a:rPr>
              <a:t>Airas</a:t>
            </a:r>
            <a:r>
              <a:rPr lang="en-US" sz="2800" dirty="0">
                <a:latin typeface="Cambria" panose="02040503050406030204" pitchFamily="18" charset="0"/>
              </a:rPr>
              <a:t> &amp; </a:t>
            </a:r>
            <a:r>
              <a:rPr lang="en-US" sz="2800" dirty="0" err="1">
                <a:latin typeface="Cambria" panose="02040503050406030204" pitchFamily="18" charset="0"/>
              </a:rPr>
              <a:t>Alku</a:t>
            </a:r>
            <a:r>
              <a:rPr lang="en-US" sz="2800" dirty="0">
                <a:latin typeface="Cambria" panose="02040503050406030204" pitchFamily="18" charset="0"/>
              </a:rPr>
              <a:t> (2006)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Laver (1980)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Gafni &amp; </a:t>
            </a:r>
            <a:r>
              <a:rPr lang="en-US" sz="2800" dirty="0" err="1">
                <a:latin typeface="Cambria" panose="02040503050406030204" pitchFamily="18" charset="0"/>
              </a:rPr>
              <a:t>Tsur</a:t>
            </a:r>
            <a:r>
              <a:rPr lang="en-US" sz="2800" dirty="0">
                <a:latin typeface="Cambria" panose="02040503050406030204" pitchFamily="18" charset="0"/>
              </a:rPr>
              <a:t> (2017)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2702646-B634-CC4B-8B79-EB58FA40550C}"/>
              </a:ext>
            </a:extLst>
          </p:cNvPr>
          <p:cNvSpPr/>
          <p:nvPr/>
        </p:nvSpPr>
        <p:spPr>
          <a:xfrm>
            <a:off x="15595978" y="26482569"/>
            <a:ext cx="55536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ambria" panose="02040503050406030204" pitchFamily="18" charset="0"/>
              </a:rPr>
              <a:t>PV features with indexical potential: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Robust volume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Use of gesture and facial expression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Clear and emphatic articulation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Cambria" panose="02040503050406030204" pitchFamily="18" charset="0"/>
              </a:rPr>
              <a:t>Benor</a:t>
            </a:r>
            <a:r>
              <a:rPr lang="en-US" sz="2800" dirty="0">
                <a:latin typeface="Cambria" panose="02040503050406030204" pitchFamily="18" charset="0"/>
              </a:rPr>
              <a:t> (2001)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Cambria" panose="02040503050406030204" pitchFamily="18" charset="0"/>
              </a:rPr>
              <a:t>Bucholtz</a:t>
            </a:r>
            <a:r>
              <a:rPr lang="en-US" sz="2800" dirty="0">
                <a:latin typeface="Cambria" panose="02040503050406030204" pitchFamily="18" charset="0"/>
              </a:rPr>
              <a:t> (1996)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C12067-6133-5E4A-ADA6-22E068186AB6}"/>
              </a:ext>
            </a:extLst>
          </p:cNvPr>
          <p:cNvSpPr txBox="1"/>
          <p:nvPr/>
        </p:nvSpPr>
        <p:spPr>
          <a:xfrm>
            <a:off x="15520516" y="10040138"/>
            <a:ext cx="12967784" cy="273921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971550" lvl="1" indent="-514350">
              <a:buFont typeface="+mj-lt"/>
              <a:buAutoNum type="arabicPeriod"/>
            </a:pPr>
            <a:endParaRPr lang="en-US" sz="2800" dirty="0">
              <a:latin typeface="Cambria" panose="020405030504060302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>
                <a:latin typeface="Cambria" panose="02040503050406030204" pitchFamily="18" charset="0"/>
              </a:rPr>
              <a:t>Three bundles of character traits generally associated with the “SW poet“ identity</a:t>
            </a:r>
          </a:p>
          <a:p>
            <a:pPr marL="971550" lvl="1" indent="-514350">
              <a:buFont typeface="+mj-lt"/>
              <a:buAutoNum type="arabicPeriod"/>
            </a:pPr>
            <a:endParaRPr lang="en-US" sz="2800" dirty="0">
              <a:latin typeface="Cambria" panose="020405030504060302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>
                <a:latin typeface="Cambria" panose="02040503050406030204" pitchFamily="18" charset="0"/>
              </a:rPr>
              <a:t>Features of PV with indexical potential for each bundle</a:t>
            </a:r>
          </a:p>
          <a:p>
            <a:pPr lvl="1"/>
            <a:endParaRPr lang="en-US" sz="3200" dirty="0">
              <a:latin typeface="Cambria" panose="0204050305040603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9CE264-4D06-A943-BEFB-2C665C333BDC}"/>
              </a:ext>
            </a:extLst>
          </p:cNvPr>
          <p:cNvSpPr txBox="1"/>
          <p:nvPr/>
        </p:nvSpPr>
        <p:spPr>
          <a:xfrm>
            <a:off x="24852086" y="20084143"/>
            <a:ext cx="3975439" cy="2220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6" name="Online Media 15" descr="Mike Rosen - &quot;Orphan, Might As Well Dance&quot; @WANPOETRY">
            <a:hlinkClick r:id="" action="ppaction://media"/>
            <a:extLst>
              <a:ext uri="{FF2B5EF4-FFF2-40B4-BE49-F238E27FC236}">
                <a16:creationId xmlns:a16="http://schemas.microsoft.com/office/drawing/2014/main" id="{BA748E57-4C91-2D47-91A7-40A4D32B5C2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10"/>
          <a:stretch>
            <a:fillRect/>
          </a:stretch>
        </p:blipFill>
        <p:spPr>
          <a:xfrm>
            <a:off x="21406023" y="16861883"/>
            <a:ext cx="7404544" cy="4165056"/>
          </a:xfrm>
          <a:prstGeom prst="rect">
            <a:avLst/>
          </a:prstGeom>
        </p:spPr>
      </p:pic>
      <p:pic>
        <p:nvPicPr>
          <p:cNvPr id="18" name="Online Media 17" descr="Katie Ailes 'Outwith' at Falkirk Storytelling Festival 2017">
            <a:hlinkClick r:id="" action="ppaction://media"/>
            <a:extLst>
              <a:ext uri="{FF2B5EF4-FFF2-40B4-BE49-F238E27FC236}">
                <a16:creationId xmlns:a16="http://schemas.microsoft.com/office/drawing/2014/main" id="{5B5B13BD-36EA-1644-9903-90650CF4015F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10"/>
          <a:stretch>
            <a:fillRect/>
          </a:stretch>
        </p:blipFill>
        <p:spPr>
          <a:xfrm>
            <a:off x="21354564" y="26602483"/>
            <a:ext cx="7414307" cy="4170548"/>
          </a:xfrm>
          <a:prstGeom prst="rect">
            <a:avLst/>
          </a:prstGeom>
        </p:spPr>
      </p:pic>
      <p:pic>
        <p:nvPicPr>
          <p:cNvPr id="21" name="Online Media 20" descr="Slam Poetry Movement: Marc Smith at TEDxLUC">
            <a:hlinkClick r:id="" action="ppaction://media"/>
            <a:extLst>
              <a:ext uri="{FF2B5EF4-FFF2-40B4-BE49-F238E27FC236}">
                <a16:creationId xmlns:a16="http://schemas.microsoft.com/office/drawing/2014/main" id="{79EC34F2-1E59-A549-BC87-A68CE7DA14F9}"/>
              </a:ext>
            </a:extLst>
          </p:cNvPr>
          <p:cNvPicPr>
            <a:picLocks noRot="1" noChangeAspect="1"/>
          </p:cNvPicPr>
          <p:nvPr>
            <a:videoFile r:link="rId3"/>
          </p:nvPr>
        </p:nvPicPr>
        <p:blipFill>
          <a:blip r:embed="rId10"/>
          <a:stretch>
            <a:fillRect/>
          </a:stretch>
        </p:blipFill>
        <p:spPr>
          <a:xfrm>
            <a:off x="34367825" y="9104182"/>
            <a:ext cx="7063895" cy="3973441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65B0F4B1-C128-8E45-952C-586BAC8749C5}"/>
              </a:ext>
            </a:extLst>
          </p:cNvPr>
          <p:cNvSpPr txBox="1"/>
          <p:nvPr/>
        </p:nvSpPr>
        <p:spPr>
          <a:xfrm>
            <a:off x="21406022" y="20990888"/>
            <a:ext cx="740454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mbria" panose="02040503050406030204" pitchFamily="18" charset="0"/>
              </a:rPr>
              <a:t>I do </a:t>
            </a:r>
            <a:r>
              <a:rPr lang="en-US" sz="2400" u="sng" dirty="0">
                <a:latin typeface="Cambria" panose="02040503050406030204" pitchFamily="18" charset="0"/>
              </a:rPr>
              <a:t>no</a:t>
            </a:r>
            <a:r>
              <a:rPr lang="en-US" sz="2400" dirty="0">
                <a:latin typeface="Cambria" panose="02040503050406030204" pitchFamily="18" charset="0"/>
              </a:rPr>
              <a:t>[</a:t>
            </a:r>
            <a:r>
              <a:rPr lang="en-US" sz="2400" dirty="0" err="1">
                <a:latin typeface="Cambria" panose="02040503050406030204" pitchFamily="18" charset="0"/>
              </a:rPr>
              <a:t>ʔ</a:t>
            </a:r>
            <a:r>
              <a:rPr lang="en-US" sz="2400" dirty="0">
                <a:latin typeface="Cambria" panose="02040503050406030204" pitchFamily="18" charset="0"/>
              </a:rPr>
              <a:t>] remove his name from my phone.</a:t>
            </a:r>
          </a:p>
          <a:p>
            <a:r>
              <a:rPr lang="en-US" sz="2400" dirty="0">
                <a:latin typeface="Cambria" panose="02040503050406030204" pitchFamily="18" charset="0"/>
              </a:rPr>
              <a:t>I do </a:t>
            </a:r>
            <a:r>
              <a:rPr lang="en-US" sz="2400" u="sng" dirty="0">
                <a:latin typeface="Cambria" panose="02040503050406030204" pitchFamily="18" charset="0"/>
              </a:rPr>
              <a:t>no</a:t>
            </a:r>
            <a:r>
              <a:rPr lang="en-US" sz="2400" dirty="0">
                <a:latin typeface="Cambria" panose="02040503050406030204" pitchFamily="18" charset="0"/>
              </a:rPr>
              <a:t>[</a:t>
            </a:r>
            <a:r>
              <a:rPr lang="en-US" sz="2400" dirty="0" err="1">
                <a:latin typeface="Cambria" panose="02040503050406030204" pitchFamily="18" charset="0"/>
              </a:rPr>
              <a:t>ʔ</a:t>
            </a:r>
            <a:r>
              <a:rPr lang="en-US" sz="2400" dirty="0">
                <a:latin typeface="Cambria" panose="02040503050406030204" pitchFamily="18" charset="0"/>
              </a:rPr>
              <a:t>] (.) re</a:t>
            </a:r>
            <a:r>
              <a:rPr lang="en-US" sz="2400" u="sng" dirty="0">
                <a:latin typeface="Cambria" panose="02040503050406030204" pitchFamily="18" charset="0"/>
              </a:rPr>
              <a:t>move</a:t>
            </a:r>
            <a:r>
              <a:rPr lang="en-US" sz="2400" dirty="0">
                <a:latin typeface="Cambria" panose="02040503050406030204" pitchFamily="18" charset="0"/>
              </a:rPr>
              <a:t>. his </a:t>
            </a:r>
            <a:r>
              <a:rPr lang="en-US" sz="2400" u="sng" dirty="0" err="1">
                <a:latin typeface="Cambria" panose="02040503050406030204" pitchFamily="18" charset="0"/>
              </a:rPr>
              <a:t>na:me</a:t>
            </a:r>
            <a:r>
              <a:rPr lang="en-US" sz="2400" dirty="0">
                <a:latin typeface="Cambria" panose="02040503050406030204" pitchFamily="18" charset="0"/>
              </a:rPr>
              <a:t>. from my </a:t>
            </a:r>
            <a:r>
              <a:rPr lang="en-US" sz="2400" u="sng" dirty="0" err="1">
                <a:latin typeface="Cambria" panose="02040503050406030204" pitchFamily="18" charset="0"/>
              </a:rPr>
              <a:t>pho:ne</a:t>
            </a:r>
            <a:endParaRPr lang="en-US" sz="2400" u="sng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I do </a:t>
            </a:r>
            <a:r>
              <a:rPr lang="en-US" sz="2400" u="sng" dirty="0">
                <a:latin typeface="Cambria" panose="02040503050406030204" pitchFamily="18" charset="0"/>
              </a:rPr>
              <a:t>NO</a:t>
            </a:r>
            <a:r>
              <a:rPr lang="en-US" sz="2400" dirty="0">
                <a:latin typeface="Cambria" panose="02040503050406030204" pitchFamily="18" charset="0"/>
              </a:rPr>
              <a:t>[</a:t>
            </a:r>
            <a:r>
              <a:rPr lang="en-US" sz="2400" dirty="0" err="1">
                <a:latin typeface="Cambria" panose="02040503050406030204" pitchFamily="18" charset="0"/>
              </a:rPr>
              <a:t>tʰ</a:t>
            </a:r>
            <a:r>
              <a:rPr lang="en-US" sz="2400" dirty="0">
                <a:latin typeface="Cambria" panose="02040503050406030204" pitchFamily="18" charset="0"/>
              </a:rPr>
              <a:t>] (.) </a:t>
            </a:r>
            <a:r>
              <a:rPr lang="en-US" sz="2400" dirty="0" err="1">
                <a:latin typeface="Cambria" panose="02040503050406030204" pitchFamily="18" charset="0"/>
              </a:rPr>
              <a:t>re</a:t>
            </a:r>
            <a:r>
              <a:rPr lang="en-US" sz="2400" u="sng" dirty="0" err="1">
                <a:latin typeface="Cambria" panose="02040503050406030204" pitchFamily="18" charset="0"/>
              </a:rPr>
              <a:t>mo:ve</a:t>
            </a:r>
            <a:r>
              <a:rPr lang="en-US" sz="2400" dirty="0">
                <a:latin typeface="Cambria" panose="02040503050406030204" pitchFamily="18" charset="0"/>
              </a:rPr>
              <a:t> (.) his </a:t>
            </a:r>
            <a:r>
              <a:rPr lang="en-US" sz="2400" u="sng" dirty="0" err="1">
                <a:latin typeface="Cambria" panose="02040503050406030204" pitchFamily="18" charset="0"/>
              </a:rPr>
              <a:t>na:me</a:t>
            </a:r>
            <a:r>
              <a:rPr lang="en-US" sz="2400" dirty="0">
                <a:latin typeface="Cambria" panose="02040503050406030204" pitchFamily="18" charset="0"/>
              </a:rPr>
              <a:t> (.) from my </a:t>
            </a:r>
            <a:r>
              <a:rPr lang="en-US" sz="2400" u="sng" dirty="0" err="1">
                <a:latin typeface="Cambria" panose="02040503050406030204" pitchFamily="18" charset="0"/>
              </a:rPr>
              <a:t>pho:ne</a:t>
            </a:r>
            <a:r>
              <a:rPr lang="en-US" sz="2400" dirty="0">
                <a:latin typeface="Cambria" panose="02040503050406030204" pitchFamily="18" charset="0"/>
              </a:rPr>
              <a:t>. </a:t>
            </a:r>
          </a:p>
          <a:p>
            <a:r>
              <a:rPr lang="en-US" sz="2400" dirty="0">
                <a:latin typeface="Cambria" panose="02040503050406030204" pitchFamily="18" charset="0"/>
              </a:rPr>
              <a:t>												(Rosen 5:51)</a:t>
            </a:r>
          </a:p>
          <a:p>
            <a:endParaRPr lang="en-US" sz="2800" dirty="0">
              <a:latin typeface="Cambria" panose="02040503050406030204" pitchFamily="18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6A818B5-1591-1841-9263-5478A58EDD6B}"/>
              </a:ext>
            </a:extLst>
          </p:cNvPr>
          <p:cNvSpPr txBox="1"/>
          <p:nvPr/>
        </p:nvSpPr>
        <p:spPr>
          <a:xfrm>
            <a:off x="21284407" y="30877485"/>
            <a:ext cx="77826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mbria" panose="02040503050406030204" pitchFamily="18" charset="0"/>
              </a:rPr>
              <a:t>I came here all </a:t>
            </a:r>
            <a:r>
              <a:rPr lang="en-US" sz="2400" u="sng" dirty="0" err="1">
                <a:latin typeface="Cambria" panose="02040503050406030204" pitchFamily="18" charset="0"/>
              </a:rPr>
              <a:t>ru:de</a:t>
            </a:r>
            <a:r>
              <a:rPr lang="en-US" sz="2400" dirty="0">
                <a:latin typeface="Cambria" panose="02040503050406030204" pitchFamily="18" charset="0"/>
              </a:rPr>
              <a:t> American brass,</a:t>
            </a:r>
          </a:p>
          <a:p>
            <a:r>
              <a:rPr lang="en-US" sz="2400" dirty="0">
                <a:latin typeface="Cambria" panose="02040503050406030204" pitchFamily="18" charset="0"/>
              </a:rPr>
              <a:t>All, ‘</a:t>
            </a:r>
            <a:r>
              <a:rPr lang="en-US" sz="2400" u="sng" dirty="0">
                <a:latin typeface="Cambria" panose="02040503050406030204" pitchFamily="18" charset="0"/>
              </a:rPr>
              <a:t>Tr[</a:t>
            </a:r>
            <a:r>
              <a:rPr lang="en-US" sz="2400" u="sng" dirty="0" err="1">
                <a:latin typeface="Cambria" panose="02040503050406030204" pitchFamily="18" charset="0"/>
              </a:rPr>
              <a:t>æ</a:t>
            </a:r>
            <a:r>
              <a:rPr lang="en-US" sz="2400" u="sng" dirty="0">
                <a:latin typeface="Cambria" panose="02040503050406030204" pitchFamily="18" charset="0"/>
              </a:rPr>
              <a:t>]:</a:t>
            </a:r>
            <a:r>
              <a:rPr lang="en-US" sz="2400" u="sng" dirty="0" err="1">
                <a:latin typeface="Cambria" panose="02040503050406030204" pitchFamily="18" charset="0"/>
              </a:rPr>
              <a:t>sh</a:t>
            </a:r>
            <a:r>
              <a:rPr lang="en-US" sz="2400" dirty="0">
                <a:latin typeface="Cambria" panose="02040503050406030204" pitchFamily="18" charset="0"/>
              </a:rPr>
              <a:t> can! </a:t>
            </a:r>
            <a:r>
              <a:rPr lang="en-US" sz="2400" u="sng" dirty="0">
                <a:latin typeface="Cambria" panose="02040503050406030204" pitchFamily="18" charset="0"/>
              </a:rPr>
              <a:t>F[</a:t>
            </a:r>
            <a:r>
              <a:rPr lang="en-US" sz="2400" u="sng" dirty="0" err="1">
                <a:latin typeface="Cambria" panose="02040503050406030204" pitchFamily="18" charset="0"/>
              </a:rPr>
              <a:t>æ</a:t>
            </a:r>
            <a:r>
              <a:rPr lang="en-US" sz="2400" u="sng" dirty="0">
                <a:latin typeface="Cambria" panose="02040503050406030204" pitchFamily="18" charset="0"/>
              </a:rPr>
              <a:t>]:</a:t>
            </a:r>
            <a:r>
              <a:rPr lang="en-US" sz="2400" dirty="0" err="1">
                <a:latin typeface="Cambria" panose="02040503050406030204" pitchFamily="18" charset="0"/>
              </a:rPr>
              <a:t>nny</a:t>
            </a:r>
            <a:r>
              <a:rPr lang="en-US" sz="2400" dirty="0">
                <a:latin typeface="Cambria" panose="02040503050406030204" pitchFamily="18" charset="0"/>
              </a:rPr>
              <a:t> pack! Where’s the </a:t>
            </a:r>
            <a:r>
              <a:rPr lang="en-US" sz="2400" u="sng" dirty="0">
                <a:latin typeface="Cambria" panose="02040503050406030204" pitchFamily="18" charset="0"/>
              </a:rPr>
              <a:t>c[</a:t>
            </a:r>
            <a:r>
              <a:rPr lang="en-US" sz="2400" u="sng" dirty="0" err="1">
                <a:latin typeface="Cambria" panose="02040503050406030204" pitchFamily="18" charset="0"/>
              </a:rPr>
              <a:t>æ</a:t>
            </a:r>
            <a:r>
              <a:rPr lang="en-US" sz="2400" u="sng" dirty="0">
                <a:latin typeface="Cambria" panose="02040503050406030204" pitchFamily="18" charset="0"/>
              </a:rPr>
              <a:t>]::</a:t>
            </a:r>
            <a:r>
              <a:rPr lang="en-US" sz="2400" dirty="0" err="1">
                <a:latin typeface="Cambria" panose="02040503050406030204" pitchFamily="18" charset="0"/>
              </a:rPr>
              <a:t>stle</a:t>
            </a:r>
            <a:r>
              <a:rPr lang="en-US" sz="2400" dirty="0">
                <a:latin typeface="Cambria" panose="02040503050406030204" pitchFamily="18" charset="0"/>
              </a:rPr>
              <a:t>?’ 												(Ailes 0:27)</a:t>
            </a:r>
          </a:p>
          <a:p>
            <a:endParaRPr lang="en-US" sz="2800" dirty="0">
              <a:latin typeface="Cambria" panose="02040503050406030204" pitchFamily="18" charset="0"/>
            </a:endParaRPr>
          </a:p>
        </p:txBody>
      </p:sp>
      <p:pic>
        <p:nvPicPr>
          <p:cNvPr id="10" name="Online Media 9" descr="a slam poetry performance by leslie knope">
            <a:hlinkClick r:id="" action="ppaction://media"/>
            <a:extLst>
              <a:ext uri="{FF2B5EF4-FFF2-40B4-BE49-F238E27FC236}">
                <a16:creationId xmlns:a16="http://schemas.microsoft.com/office/drawing/2014/main" id="{2752FB23-87D8-F94B-8F82-BBAE42018A65}"/>
              </a:ext>
            </a:extLst>
          </p:cNvPr>
          <p:cNvPicPr>
            <a:picLocks noRot="1" noChangeAspect="1"/>
          </p:cNvPicPr>
          <p:nvPr>
            <a:videoFile r:link="rId4"/>
          </p:nvPr>
        </p:nvPicPr>
        <p:blipFill>
          <a:blip r:embed="rId11"/>
          <a:stretch>
            <a:fillRect/>
          </a:stretch>
        </p:blipFill>
        <p:spPr>
          <a:xfrm>
            <a:off x="9646211" y="6851918"/>
            <a:ext cx="4923081" cy="368962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F2048E5-94EE-8D4D-8A9D-0370814FC2E2}"/>
              </a:ext>
            </a:extLst>
          </p:cNvPr>
          <p:cNvSpPr txBox="1"/>
          <p:nvPr/>
        </p:nvSpPr>
        <p:spPr>
          <a:xfrm>
            <a:off x="2391445" y="7067393"/>
            <a:ext cx="693633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Robust volume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Unusually clear and emphatic articulation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Use of performance space, such as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Gestures using the hands and arms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Movement of the head and upper body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Serious and dramatic facial expressions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Emphatic pauses between words, often paired with drops in intonation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Use of rhythmic cadence 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Breathy voice quality  </a:t>
            </a:r>
          </a:p>
        </p:txBody>
      </p:sp>
      <p:pic>
        <p:nvPicPr>
          <p:cNvPr id="17" name="Online Media 16" descr="''Cynthia'' - Slam Poem (22 Jump Street)">
            <a:hlinkClick r:id="" action="ppaction://media"/>
            <a:extLst>
              <a:ext uri="{FF2B5EF4-FFF2-40B4-BE49-F238E27FC236}">
                <a16:creationId xmlns:a16="http://schemas.microsoft.com/office/drawing/2014/main" id="{54B7C20C-72CA-3147-B951-69018DE38DD1}"/>
              </a:ext>
            </a:extLst>
          </p:cNvPr>
          <p:cNvPicPr>
            <a:picLocks noRot="1" noChangeAspect="1"/>
          </p:cNvPicPr>
          <p:nvPr>
            <a:videoFile r:link="rId5"/>
          </p:nvPr>
        </p:nvPicPr>
        <p:blipFill>
          <a:blip r:embed="rId10"/>
          <a:stretch>
            <a:fillRect/>
          </a:stretch>
        </p:blipFill>
        <p:spPr>
          <a:xfrm>
            <a:off x="9508957" y="11161454"/>
            <a:ext cx="5059511" cy="284597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2061115-6323-7540-8555-629B051A256B}"/>
              </a:ext>
            </a:extLst>
          </p:cNvPr>
          <p:cNvSpPr txBox="1"/>
          <p:nvPr/>
        </p:nvSpPr>
        <p:spPr>
          <a:xfrm>
            <a:off x="2391446" y="14627336"/>
            <a:ext cx="119960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" panose="02040503050406030204" pitchFamily="18" charset="0"/>
              </a:rPr>
              <a:t>Salient features are often treated as a social stereotype of the art form and parodied in popular media (see above examples).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FFA8999-50BB-4641-B502-B6A159DD7B9A}"/>
              </a:ext>
            </a:extLst>
          </p:cNvPr>
          <p:cNvSpPr txBox="1"/>
          <p:nvPr/>
        </p:nvSpPr>
        <p:spPr>
          <a:xfrm>
            <a:off x="10589212" y="14045000"/>
            <a:ext cx="4117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" panose="02040503050406030204" pitchFamily="18" charset="0"/>
              </a:rPr>
              <a:t>(Lord &amp; Miller 0:27-0:36)</a:t>
            </a:r>
            <a:endParaRPr lang="en-US" sz="280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5E594EB-D116-634A-B6B7-CE48942C5145}"/>
              </a:ext>
            </a:extLst>
          </p:cNvPr>
          <p:cNvSpPr txBox="1"/>
          <p:nvPr/>
        </p:nvSpPr>
        <p:spPr>
          <a:xfrm>
            <a:off x="11478489" y="10583814"/>
            <a:ext cx="4117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" panose="02040503050406030204" pitchFamily="18" charset="0"/>
              </a:rPr>
              <a:t>(Mande 0:11-0:17)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20E1DB-87FD-5142-BB74-3B94FDE340AB}"/>
              </a:ext>
            </a:extLst>
          </p:cNvPr>
          <p:cNvSpPr txBox="1"/>
          <p:nvPr/>
        </p:nvSpPr>
        <p:spPr>
          <a:xfrm>
            <a:off x="2391445" y="18008600"/>
            <a:ext cx="1210693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" panose="02040503050406030204" pitchFamily="18" charset="0"/>
              </a:rPr>
              <a:t>The constructivist approach to sociolinguistic identity: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“linguistic variables do not index [social] categories but characteristics” (Eckert 2012:93)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i="1" dirty="0" err="1">
                <a:latin typeface="Cambria" panose="02040503050406030204" pitchFamily="18" charset="0"/>
              </a:rPr>
              <a:t>Indexicalization</a:t>
            </a:r>
            <a:r>
              <a:rPr lang="en-US" sz="2800" i="1" dirty="0">
                <a:latin typeface="Cambria" panose="02040503050406030204" pitchFamily="18" charset="0"/>
              </a:rPr>
              <a:t>/</a:t>
            </a:r>
            <a:r>
              <a:rPr lang="en-US" sz="2800" i="1" dirty="0" err="1">
                <a:latin typeface="Cambria" panose="02040503050406030204" pitchFamily="18" charset="0"/>
              </a:rPr>
              <a:t>Iconization</a:t>
            </a:r>
            <a:r>
              <a:rPr lang="en-US" sz="2800" i="1" dirty="0">
                <a:latin typeface="Cambria" panose="02040503050406030204" pitchFamily="18" charset="0"/>
              </a:rPr>
              <a:t>: </a:t>
            </a:r>
            <a:r>
              <a:rPr lang="en-US" sz="2800" dirty="0">
                <a:latin typeface="Cambria" panose="02040503050406030204" pitchFamily="18" charset="0"/>
              </a:rPr>
              <a:t>a speaker uses linguistic features to index characteristics associated with a larger social identity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Eckert (2000 &amp; 2008)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Gal &amp; Irvine (2009)</a:t>
            </a:r>
          </a:p>
          <a:p>
            <a:endParaRPr lang="en-US" sz="2800" dirty="0">
              <a:latin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</a:endParaRPr>
          </a:p>
          <a:p>
            <a:r>
              <a:rPr lang="en-US" sz="2800" dirty="0">
                <a:latin typeface="Cambria" panose="02040503050406030204" pitchFamily="18" charset="0"/>
              </a:rPr>
              <a:t>In using features of PV, a SW poet performs the “SW poet” identity.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18D748-96D6-5E41-923F-6BF5342B2490}"/>
              </a:ext>
            </a:extLst>
          </p:cNvPr>
          <p:cNvSpPr txBox="1"/>
          <p:nvPr/>
        </p:nvSpPr>
        <p:spPr>
          <a:xfrm>
            <a:off x="29734392" y="24743015"/>
            <a:ext cx="11879304" cy="709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 panose="02040503050406030204" pitchFamily="18" charset="0"/>
              </a:rPr>
              <a:t>Ailes, Katie. “</a:t>
            </a:r>
            <a:r>
              <a:rPr lang="en-US" sz="1200" dirty="0" err="1">
                <a:latin typeface="Cambria" panose="02040503050406030204" pitchFamily="18" charset="0"/>
              </a:rPr>
              <a:t>Outwith</a:t>
            </a:r>
            <a:r>
              <a:rPr lang="en-US" sz="1200" dirty="0">
                <a:latin typeface="Cambria" panose="02040503050406030204" pitchFamily="18" charset="0"/>
              </a:rPr>
              <a:t>.” Falkirk Storytelling Festival, September 27, 2017. Video, 1:26. </a:t>
            </a:r>
            <a:r>
              <a:rPr lang="en-US" sz="1200" dirty="0">
                <a:latin typeface="Cambria" panose="02040503050406030204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https://www.youtube.com/watch?v=5k1FGMFN92A&amp;list=PLh7CpqpAgmRko0u8IwklkbskzIkhePZx1&amp;index=13&amp;t=0s</a:t>
            </a:r>
            <a:endParaRPr lang="en-US" sz="1200" dirty="0">
              <a:latin typeface="Cambria" panose="02040503050406030204" pitchFamily="18" charset="0"/>
            </a:endParaRPr>
          </a:p>
          <a:p>
            <a:r>
              <a:rPr lang="en-US" sz="1200" dirty="0">
                <a:latin typeface="Cambria" panose="02040503050406030204" pitchFamily="18" charset="0"/>
              </a:rPr>
              <a:t> </a:t>
            </a:r>
          </a:p>
          <a:p>
            <a:r>
              <a:rPr lang="en-US" sz="1200" dirty="0">
                <a:latin typeface="Cambria" panose="02040503050406030204" pitchFamily="18" charset="0"/>
              </a:rPr>
              <a:t>Ailes, Katie. 2015. Spoken Word Interview. </a:t>
            </a:r>
            <a:r>
              <a:rPr lang="en-US" sz="1200" i="1" dirty="0">
                <a:latin typeface="Cambria" panose="02040503050406030204" pitchFamily="18" charset="0"/>
              </a:rPr>
              <a:t>Katie Ailes</a:t>
            </a:r>
            <a:r>
              <a:rPr lang="en-US" sz="1200" dirty="0">
                <a:latin typeface="Cambria" panose="02040503050406030204" pitchFamily="18" charset="0"/>
              </a:rPr>
              <a:t>, April 20, 2015. </a:t>
            </a:r>
            <a:r>
              <a:rPr lang="en-US" sz="1200" dirty="0">
                <a:latin typeface="Cambria" panose="020405030504060302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https://katieailes.com/2015/04/20/spoken-word-interview/</a:t>
            </a:r>
            <a:r>
              <a:rPr lang="en-US" sz="1200" dirty="0">
                <a:latin typeface="Cambria" panose="02040503050406030204" pitchFamily="18" charset="0"/>
              </a:rPr>
              <a:t>. </a:t>
            </a:r>
          </a:p>
          <a:p>
            <a:r>
              <a:rPr lang="en-US" sz="1200" dirty="0">
                <a:latin typeface="Cambria" panose="02040503050406030204" pitchFamily="18" charset="0"/>
              </a:rPr>
              <a:t> </a:t>
            </a:r>
          </a:p>
          <a:p>
            <a:r>
              <a:rPr lang="en-US" sz="1200" dirty="0" err="1">
                <a:latin typeface="Cambria" panose="02040503050406030204" pitchFamily="18" charset="0"/>
              </a:rPr>
              <a:t>Airas</a:t>
            </a:r>
            <a:r>
              <a:rPr lang="en-US" sz="1200" dirty="0">
                <a:latin typeface="Cambria" panose="02040503050406030204" pitchFamily="18" charset="0"/>
              </a:rPr>
              <a:t>, Matti &amp; Paavo </a:t>
            </a:r>
            <a:r>
              <a:rPr lang="en-US" sz="1200" dirty="0" err="1">
                <a:latin typeface="Cambria" panose="02040503050406030204" pitchFamily="18" charset="0"/>
              </a:rPr>
              <a:t>Alku</a:t>
            </a:r>
            <a:r>
              <a:rPr lang="en-US" sz="1200" dirty="0">
                <a:latin typeface="Cambria" panose="02040503050406030204" pitchFamily="18" charset="0"/>
              </a:rPr>
              <a:t>. 2006. Emotions in vowel segments of continuous speech: 	Analysis of the glottal flow using the normalized amplitude quotient. </a:t>
            </a:r>
            <a:r>
              <a:rPr lang="en-US" sz="1200" i="1" dirty="0" err="1">
                <a:latin typeface="Cambria" panose="02040503050406030204" pitchFamily="18" charset="0"/>
              </a:rPr>
              <a:t>Phonetica</a:t>
            </a:r>
            <a:r>
              <a:rPr lang="en-US" sz="1200" dirty="0">
                <a:latin typeface="Cambria" panose="02040503050406030204" pitchFamily="18" charset="0"/>
              </a:rPr>
              <a:t> 63(1). 26–46.</a:t>
            </a:r>
          </a:p>
          <a:p>
            <a:endParaRPr lang="en-US" sz="1200" dirty="0">
              <a:latin typeface="Cambria" panose="02040503050406030204" pitchFamily="18" charset="0"/>
            </a:endParaRPr>
          </a:p>
          <a:p>
            <a:r>
              <a:rPr lang="en-US" sz="1200" dirty="0" err="1">
                <a:latin typeface="Cambria" panose="02040503050406030204" pitchFamily="18" charset="0"/>
              </a:rPr>
              <a:t>Benor</a:t>
            </a:r>
            <a:r>
              <a:rPr lang="en-US" sz="1200" dirty="0">
                <a:latin typeface="Cambria" panose="02040503050406030204" pitchFamily="18" charset="0"/>
              </a:rPr>
              <a:t>, Sarah. 2001. The learned /t/: phonological variation in Orthodox Jewish English. In Daniel Ezra Johnson &amp; Tara Sanchez (ed.), </a:t>
            </a:r>
            <a:r>
              <a:rPr lang="en-US" sz="1200" i="1" dirty="0">
                <a:latin typeface="Cambria" panose="02040503050406030204" pitchFamily="18" charset="0"/>
              </a:rPr>
              <a:t>Penn Working Papers in Linguistics from NWAV </a:t>
            </a:r>
            <a:r>
              <a:rPr lang="en-US" sz="1200" dirty="0">
                <a:latin typeface="Cambria" panose="02040503050406030204" pitchFamily="18" charset="0"/>
              </a:rPr>
              <a:t>29, 1–16. Philadelphia: University of Pennsylvania, Department of Linguistics.</a:t>
            </a:r>
          </a:p>
          <a:p>
            <a:r>
              <a:rPr lang="en-US" sz="1200" dirty="0">
                <a:latin typeface="Cambria" panose="02040503050406030204" pitchFamily="18" charset="0"/>
              </a:rPr>
              <a:t> </a:t>
            </a:r>
          </a:p>
          <a:p>
            <a:r>
              <a:rPr lang="en-US" sz="1200" dirty="0" err="1">
                <a:latin typeface="Cambria" panose="02040503050406030204" pitchFamily="18" charset="0"/>
              </a:rPr>
              <a:t>Bucholtz</a:t>
            </a:r>
            <a:r>
              <a:rPr lang="en-US" sz="1200" dirty="0">
                <a:latin typeface="Cambria" panose="02040503050406030204" pitchFamily="18" charset="0"/>
              </a:rPr>
              <a:t>, Mary. 1996. Geek the girl: Language, femininity and female nerds. In Natalie Warner, Jocelyn </a:t>
            </a:r>
            <a:r>
              <a:rPr lang="en-US" sz="1200" dirty="0" err="1">
                <a:latin typeface="Cambria" panose="02040503050406030204" pitchFamily="18" charset="0"/>
              </a:rPr>
              <a:t>Ahlers</a:t>
            </a:r>
            <a:r>
              <a:rPr lang="en-US" sz="1200" dirty="0">
                <a:latin typeface="Cambria" panose="02040503050406030204" pitchFamily="18" charset="0"/>
              </a:rPr>
              <a:t>, Leela </a:t>
            </a:r>
            <a:r>
              <a:rPr lang="en-US" sz="1200" dirty="0" err="1">
                <a:latin typeface="Cambria" panose="02040503050406030204" pitchFamily="18" charset="0"/>
              </a:rPr>
              <a:t>Bilmes</a:t>
            </a:r>
            <a:r>
              <a:rPr lang="en-US" sz="1200" dirty="0">
                <a:latin typeface="Cambria" panose="02040503050406030204" pitchFamily="18" charset="0"/>
              </a:rPr>
              <a:t>, Monica Oliver, Suzanne Wertheim &amp; Melinda Chen (eds.), </a:t>
            </a:r>
            <a:r>
              <a:rPr lang="en-US" sz="1200" i="1" dirty="0">
                <a:latin typeface="Cambria" panose="02040503050406030204" pitchFamily="18" charset="0"/>
              </a:rPr>
              <a:t>Gender and belief systems</a:t>
            </a:r>
            <a:r>
              <a:rPr lang="en-US" sz="1200" dirty="0">
                <a:latin typeface="Cambria" panose="02040503050406030204" pitchFamily="18" charset="0"/>
              </a:rPr>
              <a:t>. 119–131. Berkeley: Berkeley Women Lang. Group.</a:t>
            </a:r>
          </a:p>
          <a:p>
            <a:r>
              <a:rPr lang="en-US" sz="1200" dirty="0">
                <a:latin typeface="Cambria" panose="02040503050406030204" pitchFamily="18" charset="0"/>
              </a:rPr>
              <a:t> </a:t>
            </a:r>
          </a:p>
          <a:p>
            <a:r>
              <a:rPr lang="en-US" sz="1200" dirty="0">
                <a:latin typeface="Cambria" panose="02040503050406030204" pitchFamily="18" charset="0"/>
              </a:rPr>
              <a:t>Eckert, Penelope. 2000. </a:t>
            </a:r>
            <a:r>
              <a:rPr lang="en-US" sz="1200" i="1" dirty="0">
                <a:latin typeface="Cambria" panose="02040503050406030204" pitchFamily="18" charset="0"/>
              </a:rPr>
              <a:t>Linguistic variation as social practice</a:t>
            </a:r>
            <a:r>
              <a:rPr lang="en-US" sz="1200" dirty="0">
                <a:latin typeface="Cambria" panose="02040503050406030204" pitchFamily="18" charset="0"/>
              </a:rPr>
              <a:t>. Oxford: Blackwell Publishing Ltd.</a:t>
            </a:r>
          </a:p>
          <a:p>
            <a:r>
              <a:rPr lang="en-US" sz="1200" dirty="0">
                <a:latin typeface="Cambria" panose="02040503050406030204" pitchFamily="18" charset="0"/>
              </a:rPr>
              <a:t> </a:t>
            </a:r>
          </a:p>
          <a:p>
            <a:r>
              <a:rPr lang="en-US" sz="1200" dirty="0">
                <a:latin typeface="Cambria" panose="02040503050406030204" pitchFamily="18" charset="0"/>
              </a:rPr>
              <a:t>Eckert, Penelope. 2008. Variation and the indexical field. </a:t>
            </a:r>
            <a:r>
              <a:rPr lang="en-US" sz="1200" i="1" dirty="0">
                <a:latin typeface="Cambria" panose="02040503050406030204" pitchFamily="18" charset="0"/>
              </a:rPr>
              <a:t>Journal of Sociolinguistics </a:t>
            </a:r>
            <a:r>
              <a:rPr lang="en-US" sz="1200" dirty="0">
                <a:latin typeface="Cambria" panose="02040503050406030204" pitchFamily="18" charset="0"/>
              </a:rPr>
              <a:t>12(4). 453–476. </a:t>
            </a:r>
          </a:p>
          <a:p>
            <a:r>
              <a:rPr lang="en-US" sz="1200" dirty="0">
                <a:latin typeface="Cambria" panose="02040503050406030204" pitchFamily="18" charset="0"/>
              </a:rPr>
              <a:t> </a:t>
            </a:r>
          </a:p>
          <a:p>
            <a:r>
              <a:rPr lang="en-US" sz="1200" dirty="0">
                <a:latin typeface="Cambria" panose="02040503050406030204" pitchFamily="18" charset="0"/>
              </a:rPr>
              <a:t>Eckert, Penelope. 2012. Three waves of variation study: The emergence of meaning in the study of sociolinguistic variation. </a:t>
            </a:r>
            <a:r>
              <a:rPr lang="en-US" sz="1200" i="1" dirty="0">
                <a:latin typeface="Cambria" panose="02040503050406030204" pitchFamily="18" charset="0"/>
              </a:rPr>
              <a:t>Annual Review of Anthropology</a:t>
            </a:r>
            <a:r>
              <a:rPr lang="en-US" sz="1200" dirty="0">
                <a:latin typeface="Cambria" panose="02040503050406030204" pitchFamily="18" charset="0"/>
              </a:rPr>
              <a:t> 41(41). 87–100. </a:t>
            </a:r>
          </a:p>
          <a:p>
            <a:r>
              <a:rPr lang="en-US" sz="1200" dirty="0">
                <a:latin typeface="Cambria" panose="02040503050406030204" pitchFamily="18" charset="0"/>
              </a:rPr>
              <a:t> </a:t>
            </a:r>
          </a:p>
          <a:p>
            <a:r>
              <a:rPr lang="en-US" sz="1200" dirty="0">
                <a:latin typeface="Cambria" panose="02040503050406030204" pitchFamily="18" charset="0"/>
              </a:rPr>
              <a:t>Gafni, Chen &amp; Reuven </a:t>
            </a:r>
            <a:r>
              <a:rPr lang="en-US" sz="1200" dirty="0" err="1">
                <a:latin typeface="Cambria" panose="02040503050406030204" pitchFamily="18" charset="0"/>
              </a:rPr>
              <a:t>Tsur</a:t>
            </a:r>
            <a:r>
              <a:rPr lang="en-US" sz="1200" dirty="0">
                <a:latin typeface="Cambria" panose="02040503050406030204" pitchFamily="18" charset="0"/>
              </a:rPr>
              <a:t>. 2017. ‘Softened’ voice quality in poetry reading: An acoustic study. </a:t>
            </a:r>
            <a:r>
              <a:rPr lang="en-US" sz="1200" i="1" dirty="0">
                <a:latin typeface="Cambria" panose="02040503050406030204" pitchFamily="18" charset="0"/>
              </a:rPr>
              <a:t>Style</a:t>
            </a:r>
            <a:r>
              <a:rPr lang="en-US" sz="1200" dirty="0">
                <a:latin typeface="Cambria" panose="02040503050406030204" pitchFamily="18" charset="0"/>
              </a:rPr>
              <a:t> 51(4). 456–481. </a:t>
            </a:r>
          </a:p>
          <a:p>
            <a:r>
              <a:rPr lang="en-US" sz="1200" dirty="0">
                <a:latin typeface="Cambria" panose="02040503050406030204" pitchFamily="18" charset="0"/>
              </a:rPr>
              <a:t> </a:t>
            </a:r>
          </a:p>
          <a:p>
            <a:r>
              <a:rPr lang="en-US" sz="1200" dirty="0">
                <a:latin typeface="Cambria" panose="02040503050406030204" pitchFamily="18" charset="0"/>
              </a:rPr>
              <a:t>Gal, Susan &amp; Judith T. Irvine. 2009. Language ideology and linguistic differentiation. In Alessandro </a:t>
            </a:r>
            <a:r>
              <a:rPr lang="en-US" sz="1200" dirty="0" err="1">
                <a:latin typeface="Cambria" panose="02040503050406030204" pitchFamily="18" charset="0"/>
              </a:rPr>
              <a:t>Duranti</a:t>
            </a:r>
            <a:r>
              <a:rPr lang="en-US" sz="1200" dirty="0">
                <a:latin typeface="Cambria" panose="02040503050406030204" pitchFamily="18" charset="0"/>
              </a:rPr>
              <a:t> (ed.), </a:t>
            </a:r>
            <a:r>
              <a:rPr lang="en-US" sz="1200" i="1" dirty="0">
                <a:latin typeface="Cambria" panose="02040503050406030204" pitchFamily="18" charset="0"/>
              </a:rPr>
              <a:t>Linguistic anthropology: A reader</a:t>
            </a:r>
            <a:r>
              <a:rPr lang="en-US" sz="1200" dirty="0">
                <a:latin typeface="Cambria" panose="02040503050406030204" pitchFamily="18" charset="0"/>
              </a:rPr>
              <a:t>, 402–431. Malden, MA. Wiley-Blackwell. </a:t>
            </a:r>
          </a:p>
          <a:p>
            <a:endParaRPr lang="en-US" sz="1200" dirty="0">
              <a:latin typeface="Cambria" panose="02040503050406030204" pitchFamily="18" charset="0"/>
            </a:endParaRPr>
          </a:p>
          <a:p>
            <a:r>
              <a:rPr lang="en-US" sz="1200" dirty="0">
                <a:latin typeface="Cambria" panose="02040503050406030204" pitchFamily="18" charset="0"/>
              </a:rPr>
              <a:t>Laver, John. 1980. </a:t>
            </a:r>
            <a:r>
              <a:rPr lang="en-US" sz="1200" i="1" dirty="0">
                <a:latin typeface="Cambria" panose="02040503050406030204" pitchFamily="18" charset="0"/>
              </a:rPr>
              <a:t>The phonetic description of voice quality. </a:t>
            </a:r>
            <a:r>
              <a:rPr lang="en-US" sz="1200" dirty="0">
                <a:latin typeface="Cambria" panose="02040503050406030204" pitchFamily="18" charset="0"/>
              </a:rPr>
              <a:t>Cambridge: Cambridge University Press.</a:t>
            </a:r>
          </a:p>
          <a:p>
            <a:endParaRPr lang="en-US" sz="1200" dirty="0">
              <a:latin typeface="Cambria" panose="02040503050406030204" pitchFamily="18" charset="0"/>
            </a:endParaRPr>
          </a:p>
          <a:p>
            <a:r>
              <a:rPr lang="en-US" sz="1200" dirty="0">
                <a:latin typeface="Cambria" panose="02040503050406030204" pitchFamily="18" charset="0"/>
              </a:rPr>
              <a:t>Mande, Joe, writer. </a:t>
            </a:r>
            <a:r>
              <a:rPr lang="en-US" sz="1200" i="1" dirty="0">
                <a:latin typeface="Cambria" panose="02040503050406030204" pitchFamily="18" charset="0"/>
              </a:rPr>
              <a:t>Parks and Recreation</a:t>
            </a:r>
            <a:r>
              <a:rPr lang="en-US" sz="1200" dirty="0">
                <a:latin typeface="Cambria" panose="02040503050406030204" pitchFamily="18" charset="0"/>
              </a:rPr>
              <a:t>. Season 5, episode 16, “Bailout.” Directed by	 Craig </a:t>
            </a:r>
            <a:r>
              <a:rPr lang="en-US" sz="1200" dirty="0" err="1">
                <a:latin typeface="Cambria" panose="02040503050406030204" pitchFamily="18" charset="0"/>
              </a:rPr>
              <a:t>Zisk</a:t>
            </a:r>
            <a:r>
              <a:rPr lang="en-US" sz="1200" dirty="0">
                <a:latin typeface="Cambria" panose="02040503050406030204" pitchFamily="18" charset="0"/>
              </a:rPr>
              <a:t>, featuring Amy Poehler. Aired 14 March 2013, in broadcast  syndication. </a:t>
            </a:r>
            <a:r>
              <a:rPr lang="en-US" sz="1200" dirty="0">
                <a:latin typeface="Cambria" panose="02040503050406030204" pitchFamily="18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https://www.youtube.com/watch?v=cKWNlyFW XP8&amp;list=PLh7CpqpAgmRko0u8IwklkbskzIkhePZx1&amp;index=4</a:t>
            </a:r>
            <a:r>
              <a:rPr lang="en-US" sz="1200" dirty="0">
                <a:latin typeface="Cambria" panose="02040503050406030204" pitchFamily="18" charset="0"/>
              </a:rPr>
              <a:t>.</a:t>
            </a:r>
          </a:p>
          <a:p>
            <a:r>
              <a:rPr lang="en-US" sz="1200" dirty="0">
                <a:latin typeface="Cambria" panose="02040503050406030204" pitchFamily="18" charset="0"/>
              </a:rPr>
              <a:t> </a:t>
            </a:r>
          </a:p>
          <a:p>
            <a:r>
              <a:rPr lang="en-US" sz="1200" dirty="0" err="1">
                <a:latin typeface="Cambria" panose="02040503050406030204" pitchFamily="18" charset="0"/>
              </a:rPr>
              <a:t>Podesva</a:t>
            </a:r>
            <a:r>
              <a:rPr lang="en-US" sz="1200" dirty="0">
                <a:latin typeface="Cambria" panose="02040503050406030204" pitchFamily="18" charset="0"/>
              </a:rPr>
              <a:t>, Robert J. 2004. On constructing social meaning with stop release bursts. Presentation. </a:t>
            </a:r>
          </a:p>
          <a:p>
            <a:r>
              <a:rPr lang="en-US" sz="1200" dirty="0">
                <a:latin typeface="Cambria" panose="02040503050406030204" pitchFamily="18" charset="0"/>
              </a:rPr>
              <a:t> </a:t>
            </a:r>
          </a:p>
          <a:p>
            <a:r>
              <a:rPr lang="en-US" sz="1200" dirty="0">
                <a:latin typeface="Cambria" panose="02040503050406030204" pitchFamily="18" charset="0"/>
              </a:rPr>
              <a:t>Rosen, Mike. “Orphan, Might As Well Dance.” Write About Now Poetry, June 17, 2018. Video, 6:53. </a:t>
            </a:r>
            <a:r>
              <a:rPr lang="en-US" sz="1200" dirty="0">
                <a:latin typeface="Cambria" panose="02040503050406030204" pitchFamily="18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https://www.youtube.com/watch?v=OfhjngqaQ0M</a:t>
            </a:r>
            <a:r>
              <a:rPr lang="en-US" sz="1200" dirty="0">
                <a:latin typeface="Cambria" panose="02040503050406030204" pitchFamily="18" charset="0"/>
              </a:rPr>
              <a:t>.</a:t>
            </a:r>
          </a:p>
          <a:p>
            <a:r>
              <a:rPr lang="en-US" sz="1200" dirty="0">
                <a:latin typeface="Cambria" panose="02040503050406030204" pitchFamily="18" charset="0"/>
              </a:rPr>
              <a:t> </a:t>
            </a:r>
          </a:p>
          <a:p>
            <a:r>
              <a:rPr lang="en-US" sz="1200" dirty="0">
                <a:latin typeface="Cambria" panose="02040503050406030204" pitchFamily="18" charset="0"/>
              </a:rPr>
              <a:t>Smith, Marc. “Slam Poetry Movement: Marc Smith at TEDXLUC.” TEDx Talks, May 15, 2013. Video, 22:05. </a:t>
            </a:r>
            <a:r>
              <a:rPr lang="en-US" sz="1200" dirty="0">
                <a:latin typeface="Cambria" panose="02040503050406030204" pitchFamily="18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 v=dOpsS9H5dgQ&amp;t=0s</a:t>
            </a:r>
            <a:r>
              <a:rPr lang="en-US" sz="1200" dirty="0">
                <a:latin typeface="Cambria" panose="02040503050406030204" pitchFamily="18" charset="0"/>
              </a:rPr>
              <a:t>.</a:t>
            </a:r>
          </a:p>
          <a:p>
            <a:r>
              <a:rPr lang="en-US" sz="1200" dirty="0">
                <a:latin typeface="Cambria" panose="02040503050406030204" pitchFamily="18" charset="0"/>
              </a:rPr>
              <a:t> </a:t>
            </a:r>
          </a:p>
          <a:p>
            <a:r>
              <a:rPr lang="en-US" sz="1200" dirty="0">
                <a:latin typeface="Cambria" panose="02040503050406030204" pitchFamily="18" charset="0"/>
              </a:rPr>
              <a:t>Zetta, Alyson. 2017. Poetry as a verb: An interview with Sarah Kay. </a:t>
            </a:r>
            <a:r>
              <a:rPr lang="en-US" sz="1200" i="1" dirty="0">
                <a:latin typeface="Cambria" panose="02040503050406030204" pitchFamily="18" charset="0"/>
              </a:rPr>
              <a:t>Rookie Magazine</a:t>
            </a:r>
            <a:r>
              <a:rPr lang="en-US" sz="1200" dirty="0">
                <a:latin typeface="Cambria" panose="02040503050406030204" pitchFamily="18" charset="0"/>
              </a:rPr>
              <a:t>, October 13, 2017. </a:t>
            </a:r>
            <a:r>
              <a:rPr lang="en-US" sz="1200" dirty="0">
                <a:latin typeface="Cambria" panose="02040503050406030204" pitchFamily="18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https://www.rookiemag.com/2017/10/ </a:t>
            </a:r>
          </a:p>
          <a:p>
            <a:r>
              <a:rPr lang="en-US" sz="1200" dirty="0">
                <a:latin typeface="Cambria" panose="02040503050406030204" pitchFamily="18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poetry-as-a-verb-interview-sarah-kay/</a:t>
            </a:r>
            <a:r>
              <a:rPr lang="en-US" sz="1200" dirty="0">
                <a:latin typeface="Cambria" panose="02040503050406030204" pitchFamily="18" charset="0"/>
              </a:rPr>
              <a:t>.</a:t>
            </a:r>
          </a:p>
          <a:p>
            <a:r>
              <a:rPr lang="en-US" sz="1100" dirty="0">
                <a:latin typeface="Cambria" panose="02040503050406030204" pitchFamily="18" charset="0"/>
              </a:rPr>
              <a:t> 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AA627C4-53AF-FA41-8BD8-AFE30CB0D253}"/>
              </a:ext>
            </a:extLst>
          </p:cNvPr>
          <p:cNvSpPr/>
          <p:nvPr/>
        </p:nvSpPr>
        <p:spPr>
          <a:xfrm>
            <a:off x="30996899" y="23747384"/>
            <a:ext cx="8923342" cy="734391"/>
          </a:xfrm>
          <a:prstGeom prst="rect">
            <a:avLst/>
          </a:prstGeom>
          <a:solidFill>
            <a:srgbClr val="0045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70" b="1" dirty="0">
                <a:latin typeface="Bookman Old Style" panose="02050604050505020204" pitchFamily="18" charset="0"/>
              </a:rPr>
              <a:t>References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9136590-030C-CB47-9353-AD6842FA5AE0}"/>
              </a:ext>
            </a:extLst>
          </p:cNvPr>
          <p:cNvSpPr txBox="1"/>
          <p:nvPr/>
        </p:nvSpPr>
        <p:spPr>
          <a:xfrm>
            <a:off x="30083468" y="14706403"/>
            <a:ext cx="1089053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" panose="02040503050406030204" pitchFamily="18" charset="0"/>
              </a:rPr>
              <a:t>The SW CoP offers a rich context for future research, including:</a:t>
            </a:r>
          </a:p>
          <a:p>
            <a:endParaRPr lang="en-US" sz="2800" dirty="0">
              <a:latin typeface="Cambria" panose="020405030504060302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First person data collection: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 Ethnographic observation of performative styles of SW poets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Interviews with poets regarding: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The ”SW poet” identity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Use of PV features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Performance style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More detailed exploration of the indexical potential of specific PV features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Exploration of the evolution of PV feature use over the course of a poet’s career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latin typeface="Cambria" panose="020405030504060302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latin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57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23" fill="hold" display="0">
                  <p:stCondLst>
                    <p:cond delay="indefinite"/>
                  </p:stCondLst>
                </p:cTn>
                <p:tgtEl>
                  <p:spTgt spid="16"/>
                </p:tgtEl>
              </p:cMediaNode>
            </p:vide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8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video>
              <p:cMediaNode vol="80000">
                <p:cTn id="29" fill="hold" display="0">
                  <p:stCondLst>
                    <p:cond delay="indefinite"/>
                  </p:stCondLst>
                </p:cTn>
                <p:tgtEl>
                  <p:spTgt spid="18"/>
                </p:tgtEl>
              </p:cMediaNode>
            </p:video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4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video>
              <p:cMediaNode vol="80000">
                <p:cTn id="35" fill="hold" display="0">
                  <p:stCondLst>
                    <p:cond delay="indefinite"/>
                  </p:stCondLst>
                </p:cTn>
                <p:tgtEl>
                  <p:spTgt spid="21"/>
                </p:tgtEl>
              </p:cMediaNode>
            </p:video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video>
              <p:cMediaNode vol="80000">
                <p:cTn id="41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 vol="80000">
                <p:cTn id="47" fill="hold" display="0">
                  <p:stCondLst>
                    <p:cond delay="indefinite"/>
                  </p:stCondLst>
                </p:cTn>
                <p:tgtEl>
                  <p:spTgt spid="17"/>
                </p:tgtEl>
              </p:cMediaNode>
            </p:video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52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CPoster_Himasha_Perera" id="{8252B42B-0489-9A4F-BFF0-15CB7313E0C9}" vid="{A79FEBDB-6499-244A-B5D2-5681E09B32A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1995</TotalTime>
  <Words>1402</Words>
  <Application>Microsoft Macintosh PowerPoint</Application>
  <PresentationFormat>Custom</PresentationFormat>
  <Paragraphs>133</Paragraphs>
  <Slides>1</Slides>
  <Notes>1</Notes>
  <HiddenSlides>0</HiddenSlides>
  <MMClips>5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Calibri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Cannon</dc:creator>
  <cp:lastModifiedBy>Williams, Cannon</cp:lastModifiedBy>
  <cp:revision>48</cp:revision>
  <cp:lastPrinted>2020-04-29T02:07:15Z</cp:lastPrinted>
  <dcterms:created xsi:type="dcterms:W3CDTF">2020-04-26T17:34:54Z</dcterms:created>
  <dcterms:modified xsi:type="dcterms:W3CDTF">2020-04-29T22:35:33Z</dcterms:modified>
</cp:coreProperties>
</file>