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9601200" cy="7315200"/>
  <p:defaultTextStyle>
    <a:defPPr>
      <a:defRPr lang="th-TH"/>
    </a:defPPr>
    <a:lvl1pPr marL="0" algn="l" defTabSz="4388131" rtl="0" eaLnBrk="1" latinLnBrk="0" hangingPunct="1">
      <a:defRPr sz="13400" kern="1200">
        <a:solidFill>
          <a:schemeClr val="tx1"/>
        </a:solidFill>
        <a:latin typeface="+mn-lt"/>
        <a:ea typeface="+mn-ea"/>
        <a:cs typeface="+mn-cs"/>
      </a:defRPr>
    </a:lvl1pPr>
    <a:lvl2pPr marL="2194065" algn="l" defTabSz="4388131" rtl="0" eaLnBrk="1" latinLnBrk="0" hangingPunct="1">
      <a:defRPr sz="13400" kern="1200">
        <a:solidFill>
          <a:schemeClr val="tx1"/>
        </a:solidFill>
        <a:latin typeface="+mn-lt"/>
        <a:ea typeface="+mn-ea"/>
        <a:cs typeface="+mn-cs"/>
      </a:defRPr>
    </a:lvl2pPr>
    <a:lvl3pPr marL="4388131" algn="l" defTabSz="4388131" rtl="0" eaLnBrk="1" latinLnBrk="0" hangingPunct="1">
      <a:defRPr sz="13400" kern="1200">
        <a:solidFill>
          <a:schemeClr val="tx1"/>
        </a:solidFill>
        <a:latin typeface="+mn-lt"/>
        <a:ea typeface="+mn-ea"/>
        <a:cs typeface="+mn-cs"/>
      </a:defRPr>
    </a:lvl3pPr>
    <a:lvl4pPr marL="6582194" algn="l" defTabSz="4388131" rtl="0" eaLnBrk="1" latinLnBrk="0" hangingPunct="1">
      <a:defRPr sz="13400" kern="1200">
        <a:solidFill>
          <a:schemeClr val="tx1"/>
        </a:solidFill>
        <a:latin typeface="+mn-lt"/>
        <a:ea typeface="+mn-ea"/>
        <a:cs typeface="+mn-cs"/>
      </a:defRPr>
    </a:lvl4pPr>
    <a:lvl5pPr marL="8776260" algn="l" defTabSz="4388131" rtl="0" eaLnBrk="1" latinLnBrk="0" hangingPunct="1">
      <a:defRPr sz="13400" kern="1200">
        <a:solidFill>
          <a:schemeClr val="tx1"/>
        </a:solidFill>
        <a:latin typeface="+mn-lt"/>
        <a:ea typeface="+mn-ea"/>
        <a:cs typeface="+mn-cs"/>
      </a:defRPr>
    </a:lvl5pPr>
    <a:lvl6pPr marL="10970324" algn="l" defTabSz="4388131" rtl="0" eaLnBrk="1" latinLnBrk="0" hangingPunct="1">
      <a:defRPr sz="13400" kern="1200">
        <a:solidFill>
          <a:schemeClr val="tx1"/>
        </a:solidFill>
        <a:latin typeface="+mn-lt"/>
        <a:ea typeface="+mn-ea"/>
        <a:cs typeface="+mn-cs"/>
      </a:defRPr>
    </a:lvl6pPr>
    <a:lvl7pPr marL="13164390" algn="l" defTabSz="4388131" rtl="0" eaLnBrk="1" latinLnBrk="0" hangingPunct="1">
      <a:defRPr sz="13400" kern="1200">
        <a:solidFill>
          <a:schemeClr val="tx1"/>
        </a:solidFill>
        <a:latin typeface="+mn-lt"/>
        <a:ea typeface="+mn-ea"/>
        <a:cs typeface="+mn-cs"/>
      </a:defRPr>
    </a:lvl7pPr>
    <a:lvl8pPr marL="15358454" algn="l" defTabSz="4388131" rtl="0" eaLnBrk="1" latinLnBrk="0" hangingPunct="1">
      <a:defRPr sz="13400" kern="1200">
        <a:solidFill>
          <a:schemeClr val="tx1"/>
        </a:solidFill>
        <a:latin typeface="+mn-lt"/>
        <a:ea typeface="+mn-ea"/>
        <a:cs typeface="+mn-cs"/>
      </a:defRPr>
    </a:lvl8pPr>
    <a:lvl9pPr marL="17552520" algn="l" defTabSz="4388131" rtl="0" eaLnBrk="1" latinLnBrk="0" hangingPunct="1">
      <a:defRPr sz="13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612" autoAdjust="0"/>
  </p:normalViewPr>
  <p:slideViewPr>
    <p:cSldViewPr>
      <p:cViewPr>
        <p:scale>
          <a:sx n="30" d="100"/>
          <a:sy n="30" d="100"/>
        </p:scale>
        <p:origin x="1002" y="894"/>
      </p:cViewPr>
      <p:guideLst>
        <p:guide orient="horz" pos="10369"/>
        <p:guide pos="1382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th-TH"/>
          </a:p>
        </p:txBody>
      </p:sp>
      <p:sp>
        <p:nvSpPr>
          <p:cNvPr id="3" name="Date Placeholder 2"/>
          <p:cNvSpPr>
            <a:spLocks noGrp="1"/>
          </p:cNvSpPr>
          <p:nvPr>
            <p:ph type="dt" idx="1"/>
          </p:nvPr>
        </p:nvSpPr>
        <p:spPr>
          <a:xfrm>
            <a:off x="5439014" y="0"/>
            <a:ext cx="4160520" cy="365760"/>
          </a:xfrm>
          <a:prstGeom prst="rect">
            <a:avLst/>
          </a:prstGeom>
        </p:spPr>
        <p:txBody>
          <a:bodyPr vert="horz" lIns="96661" tIns="48331" rIns="96661" bIns="48331" rtlCol="0"/>
          <a:lstStyle>
            <a:lvl1pPr algn="r">
              <a:defRPr sz="1300"/>
            </a:lvl1pPr>
          </a:lstStyle>
          <a:p>
            <a:fld id="{1A0B5194-2615-4E10-B9B4-48DE5E36574D}" type="datetimeFigureOut">
              <a:rPr lang="th-TH" smtClean="0"/>
              <a:pPr/>
              <a:t>17/10/54</a:t>
            </a:fld>
            <a:endParaRPr lang="th-TH"/>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th-TH"/>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6947747"/>
            <a:ext cx="4160520" cy="365760"/>
          </a:xfrm>
          <a:prstGeom prst="rect">
            <a:avLst/>
          </a:prstGeom>
        </p:spPr>
        <p:txBody>
          <a:bodyPr vert="horz" lIns="96661" tIns="48331" rIns="96661" bIns="48331" rtlCol="0" anchor="b"/>
          <a:lstStyle>
            <a:lvl1pPr algn="l">
              <a:defRPr sz="1300"/>
            </a:lvl1pPr>
          </a:lstStyle>
          <a:p>
            <a:endParaRPr lang="th-TH"/>
          </a:p>
        </p:txBody>
      </p:sp>
      <p:sp>
        <p:nvSpPr>
          <p:cNvPr id="7" name="Slide Number Placeholder 6"/>
          <p:cNvSpPr>
            <a:spLocks noGrp="1"/>
          </p:cNvSpPr>
          <p:nvPr>
            <p:ph type="sldNum" sz="quarter" idx="5"/>
          </p:nvPr>
        </p:nvSpPr>
        <p:spPr>
          <a:xfrm>
            <a:off x="5439014" y="6947747"/>
            <a:ext cx="4160520" cy="365760"/>
          </a:xfrm>
          <a:prstGeom prst="rect">
            <a:avLst/>
          </a:prstGeom>
        </p:spPr>
        <p:txBody>
          <a:bodyPr vert="horz" lIns="96661" tIns="48331" rIns="96661" bIns="48331" rtlCol="0" anchor="b"/>
          <a:lstStyle>
            <a:lvl1pPr algn="r">
              <a:defRPr sz="1300"/>
            </a:lvl1pPr>
          </a:lstStyle>
          <a:p>
            <a:fld id="{77FEB59F-D06A-4E81-B009-4CC5C7B68170}"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1279936" rtl="0" eaLnBrk="1" latinLnBrk="0" hangingPunct="1">
      <a:defRPr sz="2500" kern="1200">
        <a:solidFill>
          <a:schemeClr val="tx1"/>
        </a:solidFill>
        <a:latin typeface="+mn-lt"/>
        <a:ea typeface="+mn-ea"/>
        <a:cs typeface="+mn-cs"/>
      </a:defRPr>
    </a:lvl1pPr>
    <a:lvl2pPr marL="639968" algn="l" defTabSz="1279936" rtl="0" eaLnBrk="1" latinLnBrk="0" hangingPunct="1">
      <a:defRPr sz="2500" kern="1200">
        <a:solidFill>
          <a:schemeClr val="tx1"/>
        </a:solidFill>
        <a:latin typeface="+mn-lt"/>
        <a:ea typeface="+mn-ea"/>
        <a:cs typeface="+mn-cs"/>
      </a:defRPr>
    </a:lvl2pPr>
    <a:lvl3pPr marL="1279936" algn="l" defTabSz="1279936" rtl="0" eaLnBrk="1" latinLnBrk="0" hangingPunct="1">
      <a:defRPr sz="2500" kern="1200">
        <a:solidFill>
          <a:schemeClr val="tx1"/>
        </a:solidFill>
        <a:latin typeface="+mn-lt"/>
        <a:ea typeface="+mn-ea"/>
        <a:cs typeface="+mn-cs"/>
      </a:defRPr>
    </a:lvl3pPr>
    <a:lvl4pPr marL="1919903" algn="l" defTabSz="1279936" rtl="0" eaLnBrk="1" latinLnBrk="0" hangingPunct="1">
      <a:defRPr sz="2500" kern="1200">
        <a:solidFill>
          <a:schemeClr val="tx1"/>
        </a:solidFill>
        <a:latin typeface="+mn-lt"/>
        <a:ea typeface="+mn-ea"/>
        <a:cs typeface="+mn-cs"/>
      </a:defRPr>
    </a:lvl4pPr>
    <a:lvl5pPr marL="2559871" algn="l" defTabSz="1279936" rtl="0" eaLnBrk="1" latinLnBrk="0" hangingPunct="1">
      <a:defRPr sz="2500" kern="1200">
        <a:solidFill>
          <a:schemeClr val="tx1"/>
        </a:solidFill>
        <a:latin typeface="+mn-lt"/>
        <a:ea typeface="+mn-ea"/>
        <a:cs typeface="+mn-cs"/>
      </a:defRPr>
    </a:lvl5pPr>
    <a:lvl6pPr marL="3199839" algn="l" defTabSz="1279936" rtl="0" eaLnBrk="1" latinLnBrk="0" hangingPunct="1">
      <a:defRPr sz="2500" kern="1200">
        <a:solidFill>
          <a:schemeClr val="tx1"/>
        </a:solidFill>
        <a:latin typeface="+mn-lt"/>
        <a:ea typeface="+mn-ea"/>
        <a:cs typeface="+mn-cs"/>
      </a:defRPr>
    </a:lvl6pPr>
    <a:lvl7pPr marL="3839805" algn="l" defTabSz="1279936" rtl="0" eaLnBrk="1" latinLnBrk="0" hangingPunct="1">
      <a:defRPr sz="2500" kern="1200">
        <a:solidFill>
          <a:schemeClr val="tx1"/>
        </a:solidFill>
        <a:latin typeface="+mn-lt"/>
        <a:ea typeface="+mn-ea"/>
        <a:cs typeface="+mn-cs"/>
      </a:defRPr>
    </a:lvl7pPr>
    <a:lvl8pPr marL="4479773" algn="l" defTabSz="1279936" rtl="0" eaLnBrk="1" latinLnBrk="0" hangingPunct="1">
      <a:defRPr sz="2500" kern="1200">
        <a:solidFill>
          <a:schemeClr val="tx1"/>
        </a:solidFill>
        <a:latin typeface="+mn-lt"/>
        <a:ea typeface="+mn-ea"/>
        <a:cs typeface="+mn-cs"/>
      </a:defRPr>
    </a:lvl8pPr>
    <a:lvl9pPr marL="5119740" algn="l" defTabSz="1279936" rtl="0" eaLnBrk="1" latinLnBrk="0" hangingPunct="1">
      <a:defRPr sz="2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th-TH"/>
          </a:p>
        </p:txBody>
      </p:sp>
      <p:sp>
        <p:nvSpPr>
          <p:cNvPr id="3" name="Subtitle 2"/>
          <p:cNvSpPr>
            <a:spLocks noGrp="1"/>
          </p:cNvSpPr>
          <p:nvPr>
            <p:ph type="subTitle" idx="1"/>
          </p:nvPr>
        </p:nvSpPr>
        <p:spPr>
          <a:xfrm>
            <a:off x="6583680" y="18653761"/>
            <a:ext cx="30723840" cy="8412479"/>
          </a:xfrm>
        </p:spPr>
        <p:txBody>
          <a:bodyPr/>
          <a:lstStyle>
            <a:lvl1pPr marL="0" indent="0" algn="ctr">
              <a:buNone/>
              <a:defRPr>
                <a:solidFill>
                  <a:schemeClr val="tx1">
                    <a:tint val="75000"/>
                  </a:schemeClr>
                </a:solidFill>
              </a:defRPr>
            </a:lvl1pPr>
            <a:lvl2pPr marL="2194065" indent="0" algn="ctr">
              <a:buNone/>
              <a:defRPr>
                <a:solidFill>
                  <a:schemeClr val="tx1">
                    <a:tint val="75000"/>
                  </a:schemeClr>
                </a:solidFill>
              </a:defRPr>
            </a:lvl2pPr>
            <a:lvl3pPr marL="4388131" indent="0" algn="ctr">
              <a:buNone/>
              <a:defRPr>
                <a:solidFill>
                  <a:schemeClr val="tx1">
                    <a:tint val="75000"/>
                  </a:schemeClr>
                </a:solidFill>
              </a:defRPr>
            </a:lvl3pPr>
            <a:lvl4pPr marL="6582194" indent="0" algn="ctr">
              <a:buNone/>
              <a:defRPr>
                <a:solidFill>
                  <a:schemeClr val="tx1">
                    <a:tint val="75000"/>
                  </a:schemeClr>
                </a:solidFill>
              </a:defRPr>
            </a:lvl4pPr>
            <a:lvl5pPr marL="8776260" indent="0" algn="ctr">
              <a:buNone/>
              <a:defRPr>
                <a:solidFill>
                  <a:schemeClr val="tx1">
                    <a:tint val="75000"/>
                  </a:schemeClr>
                </a:solidFill>
              </a:defRPr>
            </a:lvl5pPr>
            <a:lvl6pPr marL="10970324" indent="0" algn="ctr">
              <a:buNone/>
              <a:defRPr>
                <a:solidFill>
                  <a:schemeClr val="tx1">
                    <a:tint val="75000"/>
                  </a:schemeClr>
                </a:solidFill>
              </a:defRPr>
            </a:lvl6pPr>
            <a:lvl7pPr marL="13164390" indent="0" algn="ctr">
              <a:buNone/>
              <a:defRPr>
                <a:solidFill>
                  <a:schemeClr val="tx1">
                    <a:tint val="75000"/>
                  </a:schemeClr>
                </a:solidFill>
              </a:defRPr>
            </a:lvl7pPr>
            <a:lvl8pPr marL="15358454" indent="0" algn="ctr">
              <a:buNone/>
              <a:defRPr>
                <a:solidFill>
                  <a:schemeClr val="tx1">
                    <a:tint val="75000"/>
                  </a:schemeClr>
                </a:solidFill>
              </a:defRPr>
            </a:lvl8pPr>
            <a:lvl9pPr marL="1755252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8D8D24A8-E68E-44FE-9035-768E458E17BF}" type="datetimeFigureOut">
              <a:rPr lang="th-TH" smtClean="0"/>
              <a:pPr/>
              <a:t>17/10/54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8D8D24A8-E68E-44FE-9035-768E458E17BF}" type="datetimeFigureOut">
              <a:rPr lang="th-TH" smtClean="0"/>
              <a:pPr/>
              <a:t>17/10/54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8D8D24A8-E68E-44FE-9035-768E458E17BF}" type="datetimeFigureOut">
              <a:rPr lang="th-TH" smtClean="0"/>
              <a:pPr/>
              <a:t>17/10/54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8D8D24A8-E68E-44FE-9035-768E458E17BF}" type="datetimeFigureOut">
              <a:rPr lang="th-TH" smtClean="0"/>
              <a:pPr/>
              <a:t>17/10/54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5"/>
            <a:ext cx="37307520" cy="6537960"/>
          </a:xfrm>
        </p:spPr>
        <p:txBody>
          <a:bodyPr anchor="t"/>
          <a:lstStyle>
            <a:lvl1pPr algn="l">
              <a:defRPr sz="19200" b="1" cap="all"/>
            </a:lvl1pPr>
          </a:lstStyle>
          <a:p>
            <a:r>
              <a:rPr lang="en-US" smtClean="0"/>
              <a:t>Click to edit Master title style</a:t>
            </a:r>
            <a:endParaRPr lang="th-TH"/>
          </a:p>
        </p:txBody>
      </p:sp>
      <p:sp>
        <p:nvSpPr>
          <p:cNvPr id="3" name="Text Placeholder 2"/>
          <p:cNvSpPr>
            <a:spLocks noGrp="1"/>
          </p:cNvSpPr>
          <p:nvPr>
            <p:ph type="body" idx="1"/>
          </p:nvPr>
        </p:nvSpPr>
        <p:spPr>
          <a:xfrm>
            <a:off x="3467103" y="13952226"/>
            <a:ext cx="37307520" cy="7200897"/>
          </a:xfrm>
        </p:spPr>
        <p:txBody>
          <a:bodyPr anchor="b"/>
          <a:lstStyle>
            <a:lvl1pPr marL="0" indent="0">
              <a:buNone/>
              <a:defRPr sz="9700">
                <a:solidFill>
                  <a:schemeClr val="tx1">
                    <a:tint val="75000"/>
                  </a:schemeClr>
                </a:solidFill>
              </a:defRPr>
            </a:lvl1pPr>
            <a:lvl2pPr marL="2194065" indent="0">
              <a:buNone/>
              <a:defRPr sz="8700">
                <a:solidFill>
                  <a:schemeClr val="tx1">
                    <a:tint val="75000"/>
                  </a:schemeClr>
                </a:solidFill>
              </a:defRPr>
            </a:lvl2pPr>
            <a:lvl3pPr marL="4388131" indent="0">
              <a:buNone/>
              <a:defRPr sz="7700">
                <a:solidFill>
                  <a:schemeClr val="tx1">
                    <a:tint val="75000"/>
                  </a:schemeClr>
                </a:solidFill>
              </a:defRPr>
            </a:lvl3pPr>
            <a:lvl4pPr marL="6582194" indent="0">
              <a:buNone/>
              <a:defRPr sz="6700">
                <a:solidFill>
                  <a:schemeClr val="tx1">
                    <a:tint val="75000"/>
                  </a:schemeClr>
                </a:solidFill>
              </a:defRPr>
            </a:lvl4pPr>
            <a:lvl5pPr marL="8776260" indent="0">
              <a:buNone/>
              <a:defRPr sz="6700">
                <a:solidFill>
                  <a:schemeClr val="tx1">
                    <a:tint val="75000"/>
                  </a:schemeClr>
                </a:solidFill>
              </a:defRPr>
            </a:lvl5pPr>
            <a:lvl6pPr marL="10970324" indent="0">
              <a:buNone/>
              <a:defRPr sz="6700">
                <a:solidFill>
                  <a:schemeClr val="tx1">
                    <a:tint val="75000"/>
                  </a:schemeClr>
                </a:solidFill>
              </a:defRPr>
            </a:lvl6pPr>
            <a:lvl7pPr marL="13164390" indent="0">
              <a:buNone/>
              <a:defRPr sz="6700">
                <a:solidFill>
                  <a:schemeClr val="tx1">
                    <a:tint val="75000"/>
                  </a:schemeClr>
                </a:solidFill>
              </a:defRPr>
            </a:lvl7pPr>
            <a:lvl8pPr marL="15358454" indent="0">
              <a:buNone/>
              <a:defRPr sz="6700">
                <a:solidFill>
                  <a:schemeClr val="tx1">
                    <a:tint val="75000"/>
                  </a:schemeClr>
                </a:solidFill>
              </a:defRPr>
            </a:lvl8pPr>
            <a:lvl9pPr marL="1755252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D24A8-E68E-44FE-9035-768E458E17BF}" type="datetimeFigureOut">
              <a:rPr lang="th-TH" smtClean="0"/>
              <a:pPr/>
              <a:t>17/10/54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2194560" y="7680962"/>
            <a:ext cx="19385280" cy="2172462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22311360" y="7680962"/>
            <a:ext cx="19385280" cy="2172462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8D8D24A8-E68E-44FE-9035-768E458E17BF}" type="datetimeFigureOut">
              <a:rPr lang="th-TH" smtClean="0"/>
              <a:pPr/>
              <a:t>17/10/54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2194562" y="7368543"/>
            <a:ext cx="19392903" cy="3070857"/>
          </a:xfrm>
        </p:spPr>
        <p:txBody>
          <a:bodyPr anchor="b"/>
          <a:lstStyle>
            <a:lvl1pPr marL="0" indent="0">
              <a:buNone/>
              <a:defRPr sz="11500" b="1"/>
            </a:lvl1pPr>
            <a:lvl2pPr marL="2194065" indent="0">
              <a:buNone/>
              <a:defRPr sz="9700" b="1"/>
            </a:lvl2pPr>
            <a:lvl3pPr marL="4388131" indent="0">
              <a:buNone/>
              <a:defRPr sz="8700" b="1"/>
            </a:lvl3pPr>
            <a:lvl4pPr marL="6582194" indent="0">
              <a:buNone/>
              <a:defRPr sz="7700" b="1"/>
            </a:lvl4pPr>
            <a:lvl5pPr marL="8776260" indent="0">
              <a:buNone/>
              <a:defRPr sz="7700" b="1"/>
            </a:lvl5pPr>
            <a:lvl6pPr marL="10970324" indent="0">
              <a:buNone/>
              <a:defRPr sz="7700" b="1"/>
            </a:lvl6pPr>
            <a:lvl7pPr marL="13164390" indent="0">
              <a:buNone/>
              <a:defRPr sz="7700" b="1"/>
            </a:lvl7pPr>
            <a:lvl8pPr marL="15358454" indent="0">
              <a:buNone/>
              <a:defRPr sz="7700" b="1"/>
            </a:lvl8pPr>
            <a:lvl9pPr marL="1755252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2" y="10439403"/>
            <a:ext cx="19392903"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22296123" y="7368543"/>
            <a:ext cx="19400520" cy="3070857"/>
          </a:xfrm>
        </p:spPr>
        <p:txBody>
          <a:bodyPr anchor="b"/>
          <a:lstStyle>
            <a:lvl1pPr marL="0" indent="0">
              <a:buNone/>
              <a:defRPr sz="11500" b="1"/>
            </a:lvl1pPr>
            <a:lvl2pPr marL="2194065" indent="0">
              <a:buNone/>
              <a:defRPr sz="9700" b="1"/>
            </a:lvl2pPr>
            <a:lvl3pPr marL="4388131" indent="0">
              <a:buNone/>
              <a:defRPr sz="8700" b="1"/>
            </a:lvl3pPr>
            <a:lvl4pPr marL="6582194" indent="0">
              <a:buNone/>
              <a:defRPr sz="7700" b="1"/>
            </a:lvl4pPr>
            <a:lvl5pPr marL="8776260" indent="0">
              <a:buNone/>
              <a:defRPr sz="7700" b="1"/>
            </a:lvl5pPr>
            <a:lvl6pPr marL="10970324" indent="0">
              <a:buNone/>
              <a:defRPr sz="7700" b="1"/>
            </a:lvl6pPr>
            <a:lvl7pPr marL="13164390" indent="0">
              <a:buNone/>
              <a:defRPr sz="7700" b="1"/>
            </a:lvl7pPr>
            <a:lvl8pPr marL="15358454" indent="0">
              <a:buNone/>
              <a:defRPr sz="7700" b="1"/>
            </a:lvl8pPr>
            <a:lvl9pPr marL="1755252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0439403"/>
            <a:ext cx="19400520"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8D8D24A8-E68E-44FE-9035-768E458E17BF}" type="datetimeFigureOut">
              <a:rPr lang="th-TH" smtClean="0"/>
              <a:pPr/>
              <a:t>17/10/54</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8D8D24A8-E68E-44FE-9035-768E458E17BF}" type="datetimeFigureOut">
              <a:rPr lang="th-TH" smtClean="0"/>
              <a:pPr/>
              <a:t>17/10/54</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D24A8-E68E-44FE-9035-768E458E17BF}" type="datetimeFigureOut">
              <a:rPr lang="th-TH" smtClean="0"/>
              <a:pPr/>
              <a:t>17/10/54</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310642"/>
            <a:ext cx="14439903" cy="5577840"/>
          </a:xfrm>
        </p:spPr>
        <p:txBody>
          <a:bodyPr anchor="b"/>
          <a:lstStyle>
            <a:lvl1pPr algn="l">
              <a:defRPr sz="9700" b="1"/>
            </a:lvl1pPr>
          </a:lstStyle>
          <a:p>
            <a:r>
              <a:rPr lang="en-US" smtClean="0"/>
              <a:t>Click to edit Master title style</a:t>
            </a:r>
            <a:endParaRPr lang="th-TH"/>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2194565" y="6888483"/>
            <a:ext cx="14439903" cy="22517102"/>
          </a:xfrm>
        </p:spPr>
        <p:txBody>
          <a:bodyPr/>
          <a:lstStyle>
            <a:lvl1pPr marL="0" indent="0">
              <a:buNone/>
              <a:defRPr sz="6700"/>
            </a:lvl1pPr>
            <a:lvl2pPr marL="2194065" indent="0">
              <a:buNone/>
              <a:defRPr sz="5700"/>
            </a:lvl2pPr>
            <a:lvl3pPr marL="4388131" indent="0">
              <a:buNone/>
              <a:defRPr sz="4800"/>
            </a:lvl3pPr>
            <a:lvl4pPr marL="6582194" indent="0">
              <a:buNone/>
              <a:defRPr sz="4300"/>
            </a:lvl4pPr>
            <a:lvl5pPr marL="8776260" indent="0">
              <a:buNone/>
              <a:defRPr sz="4300"/>
            </a:lvl5pPr>
            <a:lvl6pPr marL="10970324" indent="0">
              <a:buNone/>
              <a:defRPr sz="4300"/>
            </a:lvl6pPr>
            <a:lvl7pPr marL="13164390" indent="0">
              <a:buNone/>
              <a:defRPr sz="4300"/>
            </a:lvl7pPr>
            <a:lvl8pPr marL="15358454" indent="0">
              <a:buNone/>
              <a:defRPr sz="4300"/>
            </a:lvl8pPr>
            <a:lvl9pPr marL="1755252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D24A8-E68E-44FE-9035-768E458E17BF}" type="datetimeFigureOut">
              <a:rPr lang="th-TH" smtClean="0"/>
              <a:pPr/>
              <a:t>17/10/54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9700" b="1"/>
            </a:lvl1pPr>
          </a:lstStyle>
          <a:p>
            <a:r>
              <a:rPr lang="en-US" smtClean="0"/>
              <a:t>Click to edit Master title style</a:t>
            </a:r>
            <a:endParaRPr lang="th-TH"/>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065" indent="0">
              <a:buNone/>
              <a:defRPr sz="13400"/>
            </a:lvl2pPr>
            <a:lvl3pPr marL="4388131" indent="0">
              <a:buNone/>
              <a:defRPr sz="11500"/>
            </a:lvl3pPr>
            <a:lvl4pPr marL="6582194" indent="0">
              <a:buNone/>
              <a:defRPr sz="9700"/>
            </a:lvl4pPr>
            <a:lvl5pPr marL="8776260" indent="0">
              <a:buNone/>
              <a:defRPr sz="9700"/>
            </a:lvl5pPr>
            <a:lvl6pPr marL="10970324" indent="0">
              <a:buNone/>
              <a:defRPr sz="9700"/>
            </a:lvl6pPr>
            <a:lvl7pPr marL="13164390" indent="0">
              <a:buNone/>
              <a:defRPr sz="9700"/>
            </a:lvl7pPr>
            <a:lvl8pPr marL="15358454" indent="0">
              <a:buNone/>
              <a:defRPr sz="9700"/>
            </a:lvl8pPr>
            <a:lvl9pPr marL="17552520" indent="0">
              <a:buNone/>
              <a:defRPr sz="9700"/>
            </a:lvl9pPr>
          </a:lstStyle>
          <a:p>
            <a:endParaRPr lang="th-TH"/>
          </a:p>
        </p:txBody>
      </p:sp>
      <p:sp>
        <p:nvSpPr>
          <p:cNvPr id="4" name="Text Placeholder 3"/>
          <p:cNvSpPr>
            <a:spLocks noGrp="1"/>
          </p:cNvSpPr>
          <p:nvPr>
            <p:ph type="body" sz="half" idx="2"/>
          </p:nvPr>
        </p:nvSpPr>
        <p:spPr>
          <a:xfrm>
            <a:off x="8602983" y="25763223"/>
            <a:ext cx="26334720" cy="3863337"/>
          </a:xfrm>
        </p:spPr>
        <p:txBody>
          <a:bodyPr/>
          <a:lstStyle>
            <a:lvl1pPr marL="0" indent="0">
              <a:buNone/>
              <a:defRPr sz="6700"/>
            </a:lvl1pPr>
            <a:lvl2pPr marL="2194065" indent="0">
              <a:buNone/>
              <a:defRPr sz="5700"/>
            </a:lvl2pPr>
            <a:lvl3pPr marL="4388131" indent="0">
              <a:buNone/>
              <a:defRPr sz="4800"/>
            </a:lvl3pPr>
            <a:lvl4pPr marL="6582194" indent="0">
              <a:buNone/>
              <a:defRPr sz="4300"/>
            </a:lvl4pPr>
            <a:lvl5pPr marL="8776260" indent="0">
              <a:buNone/>
              <a:defRPr sz="4300"/>
            </a:lvl5pPr>
            <a:lvl6pPr marL="10970324" indent="0">
              <a:buNone/>
              <a:defRPr sz="4300"/>
            </a:lvl6pPr>
            <a:lvl7pPr marL="13164390" indent="0">
              <a:buNone/>
              <a:defRPr sz="4300"/>
            </a:lvl7pPr>
            <a:lvl8pPr marL="15358454" indent="0">
              <a:buNone/>
              <a:defRPr sz="4300"/>
            </a:lvl8pPr>
            <a:lvl9pPr marL="1755252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D24A8-E68E-44FE-9035-768E458E17BF}" type="datetimeFigureOut">
              <a:rPr lang="th-TH" smtClean="0"/>
              <a:pPr/>
              <a:t>17/10/54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9C4675F-F5E3-4893-89F8-B4996BE64CF3}"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1"/>
          </a:xfrm>
          <a:prstGeom prst="rect">
            <a:avLst/>
          </a:prstGeom>
        </p:spPr>
        <p:txBody>
          <a:bodyPr vert="horz" lIns="438813" tIns="219407" rIns="438813" bIns="219407"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2194560" y="7680962"/>
            <a:ext cx="39502080" cy="21724622"/>
          </a:xfrm>
          <a:prstGeom prst="rect">
            <a:avLst/>
          </a:prstGeom>
        </p:spPr>
        <p:txBody>
          <a:bodyPr vert="horz" lIns="438813" tIns="219407" rIns="438813" bIns="2194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2194560" y="30510481"/>
            <a:ext cx="10241280" cy="1752601"/>
          </a:xfrm>
          <a:prstGeom prst="rect">
            <a:avLst/>
          </a:prstGeom>
        </p:spPr>
        <p:txBody>
          <a:bodyPr vert="horz" lIns="438813" tIns="219407" rIns="438813" bIns="219407" rtlCol="0" anchor="ctr"/>
          <a:lstStyle>
            <a:lvl1pPr algn="l">
              <a:defRPr sz="5700">
                <a:solidFill>
                  <a:schemeClr val="tx1">
                    <a:tint val="75000"/>
                  </a:schemeClr>
                </a:solidFill>
              </a:defRPr>
            </a:lvl1pPr>
          </a:lstStyle>
          <a:p>
            <a:fld id="{8D8D24A8-E68E-44FE-9035-768E458E17BF}" type="datetimeFigureOut">
              <a:rPr lang="th-TH" smtClean="0"/>
              <a:pPr/>
              <a:t>17/10/54</a:t>
            </a:fld>
            <a:endParaRPr lang="th-TH"/>
          </a:p>
        </p:txBody>
      </p:sp>
      <p:sp>
        <p:nvSpPr>
          <p:cNvPr id="5" name="Footer Placeholder 4"/>
          <p:cNvSpPr>
            <a:spLocks noGrp="1"/>
          </p:cNvSpPr>
          <p:nvPr>
            <p:ph type="ftr" sz="quarter" idx="3"/>
          </p:nvPr>
        </p:nvSpPr>
        <p:spPr>
          <a:xfrm>
            <a:off x="14996160" y="30510481"/>
            <a:ext cx="13898880" cy="1752601"/>
          </a:xfrm>
          <a:prstGeom prst="rect">
            <a:avLst/>
          </a:prstGeom>
        </p:spPr>
        <p:txBody>
          <a:bodyPr vert="horz" lIns="438813" tIns="219407" rIns="438813" bIns="219407" rtlCol="0" anchor="ctr"/>
          <a:lstStyle>
            <a:lvl1pPr algn="ctr">
              <a:defRPr sz="57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31455360" y="30510481"/>
            <a:ext cx="10241280" cy="1752601"/>
          </a:xfrm>
          <a:prstGeom prst="rect">
            <a:avLst/>
          </a:prstGeom>
        </p:spPr>
        <p:txBody>
          <a:bodyPr vert="horz" lIns="438813" tIns="219407" rIns="438813" bIns="219407" rtlCol="0" anchor="ctr"/>
          <a:lstStyle>
            <a:lvl1pPr algn="r">
              <a:defRPr sz="5700">
                <a:solidFill>
                  <a:schemeClr val="tx1">
                    <a:tint val="75000"/>
                  </a:schemeClr>
                </a:solidFill>
              </a:defRPr>
            </a:lvl1pPr>
          </a:lstStyle>
          <a:p>
            <a:fld id="{69C4675F-F5E3-4893-89F8-B4996BE64CF3}"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8131" rtl="0" eaLnBrk="1" latinLnBrk="0" hangingPunct="1">
        <a:spcBef>
          <a:spcPct val="0"/>
        </a:spcBef>
        <a:buNone/>
        <a:defRPr sz="21100" kern="1200">
          <a:solidFill>
            <a:schemeClr val="tx1"/>
          </a:solidFill>
          <a:latin typeface="+mj-lt"/>
          <a:ea typeface="+mj-ea"/>
          <a:cs typeface="+mj-cs"/>
        </a:defRPr>
      </a:lvl1pPr>
    </p:titleStyle>
    <p:bodyStyle>
      <a:lvl1pPr marL="1645549" indent="-1645549" algn="l" defTabSz="4388131"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355" indent="-1371290" algn="l" defTabSz="4388131"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5162" indent="-1097032" algn="l" defTabSz="4388131"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9227" indent="-1097032" algn="l" defTabSz="4388131"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3291" indent="-1097032" algn="l" defTabSz="4388131"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7357" indent="-1097032" algn="l" defTabSz="4388131"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1422" indent="-1097032" algn="l" defTabSz="4388131"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5488" indent="-1097032" algn="l" defTabSz="4388131"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49551" indent="-1097032" algn="l" defTabSz="4388131"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th-TH"/>
      </a:defPPr>
      <a:lvl1pPr marL="0" algn="l" defTabSz="4388131" rtl="0" eaLnBrk="1" latinLnBrk="0" hangingPunct="1">
        <a:defRPr sz="13400" kern="1200">
          <a:solidFill>
            <a:schemeClr val="tx1"/>
          </a:solidFill>
          <a:latin typeface="+mn-lt"/>
          <a:ea typeface="+mn-ea"/>
          <a:cs typeface="+mn-cs"/>
        </a:defRPr>
      </a:lvl1pPr>
      <a:lvl2pPr marL="2194065" algn="l" defTabSz="4388131" rtl="0" eaLnBrk="1" latinLnBrk="0" hangingPunct="1">
        <a:defRPr sz="13400" kern="1200">
          <a:solidFill>
            <a:schemeClr val="tx1"/>
          </a:solidFill>
          <a:latin typeface="+mn-lt"/>
          <a:ea typeface="+mn-ea"/>
          <a:cs typeface="+mn-cs"/>
        </a:defRPr>
      </a:lvl2pPr>
      <a:lvl3pPr marL="4388131" algn="l" defTabSz="4388131" rtl="0" eaLnBrk="1" latinLnBrk="0" hangingPunct="1">
        <a:defRPr sz="13400" kern="1200">
          <a:solidFill>
            <a:schemeClr val="tx1"/>
          </a:solidFill>
          <a:latin typeface="+mn-lt"/>
          <a:ea typeface="+mn-ea"/>
          <a:cs typeface="+mn-cs"/>
        </a:defRPr>
      </a:lvl3pPr>
      <a:lvl4pPr marL="6582194" algn="l" defTabSz="4388131" rtl="0" eaLnBrk="1" latinLnBrk="0" hangingPunct="1">
        <a:defRPr sz="13400" kern="1200">
          <a:solidFill>
            <a:schemeClr val="tx1"/>
          </a:solidFill>
          <a:latin typeface="+mn-lt"/>
          <a:ea typeface="+mn-ea"/>
          <a:cs typeface="+mn-cs"/>
        </a:defRPr>
      </a:lvl4pPr>
      <a:lvl5pPr marL="8776260" algn="l" defTabSz="4388131" rtl="0" eaLnBrk="1" latinLnBrk="0" hangingPunct="1">
        <a:defRPr sz="13400" kern="1200">
          <a:solidFill>
            <a:schemeClr val="tx1"/>
          </a:solidFill>
          <a:latin typeface="+mn-lt"/>
          <a:ea typeface="+mn-ea"/>
          <a:cs typeface="+mn-cs"/>
        </a:defRPr>
      </a:lvl5pPr>
      <a:lvl6pPr marL="10970324" algn="l" defTabSz="4388131" rtl="0" eaLnBrk="1" latinLnBrk="0" hangingPunct="1">
        <a:defRPr sz="13400" kern="1200">
          <a:solidFill>
            <a:schemeClr val="tx1"/>
          </a:solidFill>
          <a:latin typeface="+mn-lt"/>
          <a:ea typeface="+mn-ea"/>
          <a:cs typeface="+mn-cs"/>
        </a:defRPr>
      </a:lvl6pPr>
      <a:lvl7pPr marL="13164390" algn="l" defTabSz="4388131" rtl="0" eaLnBrk="1" latinLnBrk="0" hangingPunct="1">
        <a:defRPr sz="13400" kern="1200">
          <a:solidFill>
            <a:schemeClr val="tx1"/>
          </a:solidFill>
          <a:latin typeface="+mn-lt"/>
          <a:ea typeface="+mn-ea"/>
          <a:cs typeface="+mn-cs"/>
        </a:defRPr>
      </a:lvl7pPr>
      <a:lvl8pPr marL="15358454" algn="l" defTabSz="4388131" rtl="0" eaLnBrk="1" latinLnBrk="0" hangingPunct="1">
        <a:defRPr sz="13400" kern="1200">
          <a:solidFill>
            <a:schemeClr val="tx1"/>
          </a:solidFill>
          <a:latin typeface="+mn-lt"/>
          <a:ea typeface="+mn-ea"/>
          <a:cs typeface="+mn-cs"/>
        </a:defRPr>
      </a:lvl8pPr>
      <a:lvl9pPr marL="17552520" algn="l" defTabSz="4388131" rtl="0" eaLnBrk="1" latinLnBrk="0" hangingPunct="1">
        <a:defRPr sz="1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014398" y="598817"/>
            <a:ext cx="39682242" cy="4500919"/>
          </a:xfrm>
          <a:ln>
            <a:solidFill>
              <a:schemeClr val="tx1"/>
            </a:solidFill>
          </a:ln>
        </p:spPr>
        <p:txBody>
          <a:bodyPr>
            <a:normAutofit/>
          </a:bodyPr>
          <a:lstStyle/>
          <a:p>
            <a:endParaRPr lang="th-TH" dirty="0"/>
          </a:p>
        </p:txBody>
      </p:sp>
      <p:sp>
        <p:nvSpPr>
          <p:cNvPr id="10" name="Content Placeholder 5"/>
          <p:cNvSpPr>
            <a:spLocks noGrp="1"/>
          </p:cNvSpPr>
          <p:nvPr>
            <p:ph sz="half" idx="2"/>
          </p:nvPr>
        </p:nvSpPr>
        <p:spPr>
          <a:xfrm>
            <a:off x="14658924" y="6172128"/>
            <a:ext cx="12073021" cy="25431928"/>
          </a:xfrm>
          <a:ln>
            <a:solidFill>
              <a:schemeClr val="tx1"/>
            </a:solidFill>
          </a:ln>
        </p:spPr>
        <p:txBody>
          <a:bodyPr>
            <a:normAutofit/>
          </a:bodyPr>
          <a:lstStyle/>
          <a:p>
            <a:endParaRPr lang="en-US" sz="1500" dirty="0" smtClean="0"/>
          </a:p>
          <a:p>
            <a:endParaRPr lang="th-TH" sz="1500" dirty="0"/>
          </a:p>
        </p:txBody>
      </p:sp>
      <p:pic>
        <p:nvPicPr>
          <p:cNvPr id="42" name="Content Placeholder 41" descr="timelime.jpg"/>
          <p:cNvPicPr>
            <a:picLocks noGrp="1" noChangeAspect="1"/>
          </p:cNvPicPr>
          <p:nvPr>
            <p:ph sz="half" idx="2"/>
          </p:nvPr>
        </p:nvPicPr>
        <p:blipFill>
          <a:blip r:embed="rId2"/>
          <a:stretch>
            <a:fillRect/>
          </a:stretch>
        </p:blipFill>
        <p:spPr>
          <a:xfrm>
            <a:off x="26949717" y="8131109"/>
            <a:ext cx="14855647" cy="9256785"/>
          </a:xfrm>
          <a:ln>
            <a:solidFill>
              <a:schemeClr val="tx1"/>
            </a:solidFill>
          </a:ln>
        </p:spPr>
      </p:pic>
      <p:pic>
        <p:nvPicPr>
          <p:cNvPr id="13" name="Picture 4" descr="C:\Documents and Settings\NIDA\My Documents\Downloads\พระเกี้ยว 2.jpg"/>
          <p:cNvPicPr>
            <a:picLocks noChangeAspect="1" noChangeArrowheads="1"/>
          </p:cNvPicPr>
          <p:nvPr/>
        </p:nvPicPr>
        <p:blipFill>
          <a:blip r:embed="rId3" cstate="print"/>
          <a:srcRect/>
          <a:stretch>
            <a:fillRect/>
          </a:stretch>
        </p:blipFill>
        <p:spPr bwMode="auto">
          <a:xfrm>
            <a:off x="2657340" y="885716"/>
            <a:ext cx="2714644" cy="3616931"/>
          </a:xfrm>
          <a:prstGeom prst="rect">
            <a:avLst/>
          </a:prstGeom>
          <a:noFill/>
        </p:spPr>
      </p:pic>
      <p:sp>
        <p:nvSpPr>
          <p:cNvPr id="17" name="Text Placeholder 97"/>
          <p:cNvSpPr>
            <a:spLocks noGrp="1"/>
          </p:cNvSpPr>
          <p:nvPr>
            <p:ph type="body" idx="1"/>
          </p:nvPr>
        </p:nvSpPr>
        <p:spPr>
          <a:xfrm>
            <a:off x="2038210" y="5206901"/>
            <a:ext cx="12049209" cy="932688"/>
          </a:xfr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a:ln>
            <a:solidFill>
              <a:schemeClr val="tx1"/>
            </a:solidFill>
          </a:ln>
        </p:spPr>
        <p:style>
          <a:lnRef idx="0">
            <a:schemeClr val="accent5"/>
          </a:lnRef>
          <a:fillRef idx="1002">
            <a:schemeClr val="lt2"/>
          </a:fillRef>
          <a:effectRef idx="3">
            <a:schemeClr val="accent5"/>
          </a:effectRef>
          <a:fontRef idx="minor">
            <a:schemeClr val="lt1"/>
          </a:fontRef>
        </p:style>
        <p:txBody>
          <a:bodyPr>
            <a:normAutofit fontScale="32500" lnSpcReduction="20000"/>
          </a:bodyPr>
          <a:lstStyle/>
          <a:p>
            <a:endParaRPr lang="en-US" dirty="0" smtClean="0">
              <a:solidFill>
                <a:schemeClr val="accent1"/>
              </a:solidFill>
            </a:endParaRPr>
          </a:p>
          <a:p>
            <a:pPr algn="ctr"/>
            <a:endParaRPr lang="en-US" dirty="0">
              <a:solidFill>
                <a:schemeClr val="accent1"/>
              </a:solidFill>
            </a:endParaRPr>
          </a:p>
        </p:txBody>
      </p:sp>
      <p:sp>
        <p:nvSpPr>
          <p:cNvPr id="19" name="Text Placeholder 96"/>
          <p:cNvSpPr>
            <a:spLocks noGrp="1"/>
          </p:cNvSpPr>
          <p:nvPr>
            <p:ph sz="half" idx="2"/>
          </p:nvPr>
        </p:nvSpPr>
        <p:spPr>
          <a:xfrm>
            <a:off x="2038211" y="6172128"/>
            <a:ext cx="12049209" cy="25431928"/>
          </a:xfrm>
          <a:ln>
            <a:solidFill>
              <a:schemeClr val="tx1"/>
            </a:solidFill>
          </a:ln>
        </p:spPr>
        <p:txBody>
          <a:bodyPr>
            <a:normAutofit/>
          </a:bodyPr>
          <a:lstStyle/>
          <a:p>
            <a:pPr>
              <a:buNone/>
            </a:pPr>
            <a:endParaRPr lang="en-US" sz="2500" dirty="0" smtClean="0"/>
          </a:p>
          <a:p>
            <a:pPr algn="just">
              <a:buNone/>
            </a:pPr>
            <a:endParaRPr lang="en-US" sz="2500" dirty="0" smtClean="0"/>
          </a:p>
          <a:p>
            <a:pPr algn="ctr">
              <a:buNone/>
            </a:pPr>
            <a:endParaRPr lang="en-US" dirty="0" smtClean="0"/>
          </a:p>
          <a:p>
            <a:endParaRPr lang="en-US" dirty="0" smtClean="0"/>
          </a:p>
          <a:p>
            <a:endParaRPr lang="en-US" dirty="0" smtClean="0"/>
          </a:p>
          <a:p>
            <a:endParaRPr lang="en-US" dirty="0" smtClean="0"/>
          </a:p>
          <a:p>
            <a:pPr>
              <a:buNone/>
            </a:pPr>
            <a:endParaRPr lang="en-US" sz="4000" b="1" dirty="0" smtClean="0"/>
          </a:p>
          <a:p>
            <a:pPr>
              <a:buNone/>
            </a:pPr>
            <a:r>
              <a:rPr lang="en-US" sz="4000" b="1" dirty="0" smtClean="0"/>
              <a:t>Any linguistic evidence on the dating of SWT migration into Southeast Asia?</a:t>
            </a:r>
            <a:endParaRPr lang="en-US" sz="4000" dirty="0" smtClean="0"/>
          </a:p>
          <a:p>
            <a:pPr>
              <a:buNone/>
            </a:pPr>
            <a:endParaRPr lang="en-US" sz="3600" dirty="0" smtClean="0"/>
          </a:p>
          <a:p>
            <a:endParaRPr lang="en-US" dirty="0" smtClean="0"/>
          </a:p>
          <a:p>
            <a:endParaRPr lang="en-US" dirty="0" smtClean="0"/>
          </a:p>
          <a:p>
            <a:endParaRPr lang="en-US" dirty="0" smtClean="0"/>
          </a:p>
          <a:p>
            <a:endParaRPr lang="en-US" dirty="0" smtClean="0"/>
          </a:p>
          <a:p>
            <a:endParaRPr lang="en-US" dirty="0" smtClean="0"/>
          </a:p>
        </p:txBody>
      </p:sp>
      <p:sp>
        <p:nvSpPr>
          <p:cNvPr id="20" name="TextBox 19"/>
          <p:cNvSpPr txBox="1"/>
          <p:nvPr/>
        </p:nvSpPr>
        <p:spPr>
          <a:xfrm>
            <a:off x="2133463" y="14315904"/>
            <a:ext cx="258553" cy="2191347"/>
          </a:xfrm>
          <a:prstGeom prst="rect">
            <a:avLst/>
          </a:prstGeom>
          <a:noFill/>
        </p:spPr>
        <p:txBody>
          <a:bodyPr wrap="none" lIns="127994" tIns="63997" rIns="127994" bIns="63997" rtlCol="0">
            <a:spAutoFit/>
          </a:bodyPr>
          <a:lstStyle/>
          <a:p>
            <a:endParaRPr lang="th-TH" dirty="0"/>
          </a:p>
        </p:txBody>
      </p:sp>
      <p:sp>
        <p:nvSpPr>
          <p:cNvPr id="21" name="Text Placeholder 100"/>
          <p:cNvSpPr>
            <a:spLocks noGrp="1"/>
          </p:cNvSpPr>
          <p:nvPr>
            <p:ph type="body" sz="quarter" idx="4294967295"/>
          </p:nvPr>
        </p:nvSpPr>
        <p:spPr>
          <a:xfrm>
            <a:off x="2085836" y="18388026"/>
            <a:ext cx="12001584" cy="928693"/>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spPr>
        <p:style>
          <a:lnRef idx="0">
            <a:schemeClr val="accent5"/>
          </a:lnRef>
          <a:fillRef idx="1002">
            <a:schemeClr val="lt2"/>
          </a:fillRef>
          <a:effectRef idx="3">
            <a:schemeClr val="accent5"/>
          </a:effectRef>
          <a:fontRef idx="minor">
            <a:schemeClr val="lt1"/>
          </a:fontRef>
        </p:style>
        <p:txBody>
          <a:bodyPr>
            <a:normAutofit fontScale="25000" lnSpcReduction="20000"/>
          </a:bodyPr>
          <a:lstStyle/>
          <a:p>
            <a:endParaRPr lang="en-US" sz="2500" dirty="0" smtClean="0">
              <a:solidFill>
                <a:schemeClr val="accent1"/>
              </a:solidFill>
            </a:endParaRPr>
          </a:p>
          <a:p>
            <a:endParaRPr lang="en-US" sz="2500" dirty="0">
              <a:solidFill>
                <a:schemeClr val="accent1"/>
              </a:solidFill>
            </a:endParaRPr>
          </a:p>
          <a:p>
            <a:endParaRPr lang="en-US" sz="2500" dirty="0" smtClean="0">
              <a:solidFill>
                <a:schemeClr val="accent1"/>
              </a:solidFill>
            </a:endParaRPr>
          </a:p>
          <a:p>
            <a:r>
              <a:rPr lang="en-US" sz="2500" dirty="0" smtClean="0">
                <a:solidFill>
                  <a:schemeClr val="accent1"/>
                </a:solidFill>
              </a:rPr>
              <a:t>j</a:t>
            </a:r>
            <a:endParaRPr lang="en-US" sz="2500" dirty="0">
              <a:solidFill>
                <a:schemeClr val="accent1"/>
              </a:solidFill>
            </a:endParaRPr>
          </a:p>
          <a:p>
            <a:pPr>
              <a:buNone/>
            </a:pPr>
            <a:r>
              <a:rPr lang="en-US" sz="2800" dirty="0" smtClean="0">
                <a:solidFill>
                  <a:schemeClr val="accent1"/>
                </a:solidFill>
              </a:rPr>
              <a:t>                     </a:t>
            </a:r>
            <a:endParaRPr lang="en-US" sz="2800" dirty="0">
              <a:solidFill>
                <a:schemeClr val="accent1"/>
              </a:solidFill>
            </a:endParaRPr>
          </a:p>
        </p:txBody>
      </p:sp>
      <p:pic>
        <p:nvPicPr>
          <p:cNvPr id="22" name="Picture 2" descr="Tai"/>
          <p:cNvPicPr>
            <a:picLocks noChangeAspect="1" noChangeArrowheads="1"/>
          </p:cNvPicPr>
          <p:nvPr/>
        </p:nvPicPr>
        <p:blipFill>
          <a:blip r:embed="rId4" cstate="print"/>
          <a:srcRect/>
          <a:stretch>
            <a:fillRect/>
          </a:stretch>
        </p:blipFill>
        <p:spPr bwMode="auto">
          <a:xfrm>
            <a:off x="7800876" y="9815466"/>
            <a:ext cx="4714908" cy="6608676"/>
          </a:xfrm>
          <a:prstGeom prst="rect">
            <a:avLst/>
          </a:prstGeom>
          <a:noFill/>
        </p:spPr>
      </p:pic>
      <p:sp>
        <p:nvSpPr>
          <p:cNvPr id="24" name="Text Placeholder 102"/>
          <p:cNvSpPr>
            <a:spLocks noGrp="1"/>
          </p:cNvSpPr>
          <p:nvPr>
            <p:ph type="body" idx="1"/>
          </p:nvPr>
        </p:nvSpPr>
        <p:spPr>
          <a:xfrm>
            <a:off x="2085836" y="22888620"/>
            <a:ext cx="12006072" cy="932688"/>
          </a:xfr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spPr>
        <p:style>
          <a:lnRef idx="0">
            <a:schemeClr val="accent4"/>
          </a:lnRef>
          <a:fillRef idx="1002">
            <a:schemeClr val="lt2"/>
          </a:fillRef>
          <a:effectRef idx="3">
            <a:schemeClr val="accent4"/>
          </a:effectRef>
          <a:fontRef idx="minor">
            <a:schemeClr val="lt1"/>
          </a:fontRef>
        </p:style>
        <p:txBody>
          <a:bodyPr>
            <a:normAutofit fontScale="32500" lnSpcReduction="20000"/>
          </a:bodyPr>
          <a:lstStyle/>
          <a:p>
            <a:endParaRPr lang="en-US" dirty="0" smtClean="0">
              <a:solidFill>
                <a:schemeClr val="bg2"/>
              </a:solidFill>
            </a:endParaRPr>
          </a:p>
          <a:p>
            <a:pPr algn="ctr"/>
            <a:endParaRPr lang="en-US" sz="15700" dirty="0" smtClean="0">
              <a:solidFill>
                <a:schemeClr val="bg2"/>
              </a:solidFill>
            </a:endParaRPr>
          </a:p>
          <a:p>
            <a:pPr algn="ctr"/>
            <a:endParaRPr lang="en-US" sz="15700" dirty="0">
              <a:solidFill>
                <a:schemeClr val="bg2"/>
              </a:solidFill>
            </a:endParaRPr>
          </a:p>
          <a:p>
            <a:pPr algn="ctr"/>
            <a:endParaRPr lang="en-US" sz="15700" dirty="0" smtClean="0">
              <a:solidFill>
                <a:schemeClr val="bg2"/>
              </a:solidFill>
            </a:endParaRPr>
          </a:p>
          <a:p>
            <a:pPr algn="ctr"/>
            <a:endParaRPr lang="en-US" sz="15700" dirty="0">
              <a:solidFill>
                <a:schemeClr val="bg2"/>
              </a:solidFill>
            </a:endParaRPr>
          </a:p>
          <a:p>
            <a:pPr algn="ctr"/>
            <a:endParaRPr lang="en-US" sz="15700" dirty="0" smtClean="0">
              <a:solidFill>
                <a:schemeClr val="bg2"/>
              </a:solidFill>
            </a:endParaRPr>
          </a:p>
          <a:p>
            <a:pPr algn="ctr"/>
            <a:endParaRPr lang="en-US" sz="15700" dirty="0" smtClean="0">
              <a:solidFill>
                <a:schemeClr val="bg2"/>
              </a:solidFill>
            </a:endParaRPr>
          </a:p>
          <a:p>
            <a:pPr algn="ctr"/>
            <a:endParaRPr lang="en-US" sz="15700" dirty="0" smtClean="0">
              <a:solidFill>
                <a:schemeClr val="bg2"/>
              </a:solidFill>
            </a:endParaRPr>
          </a:p>
          <a:p>
            <a:pPr algn="ctr"/>
            <a:endParaRPr lang="en-US" sz="15700" dirty="0" smtClean="0">
              <a:solidFill>
                <a:schemeClr val="bg2"/>
              </a:solidFill>
            </a:endParaRPr>
          </a:p>
          <a:p>
            <a:endParaRPr lang="en-US" sz="15700" dirty="0">
              <a:solidFill>
                <a:schemeClr val="bg2"/>
              </a:solidFill>
            </a:endParaRPr>
          </a:p>
        </p:txBody>
      </p:sp>
      <p:sp>
        <p:nvSpPr>
          <p:cNvPr id="26" name="TextBox 25"/>
          <p:cNvSpPr txBox="1"/>
          <p:nvPr/>
        </p:nvSpPr>
        <p:spPr>
          <a:xfrm>
            <a:off x="2300150" y="6600756"/>
            <a:ext cx="11811083" cy="3145454"/>
          </a:xfrm>
          <a:prstGeom prst="rect">
            <a:avLst/>
          </a:prstGeom>
          <a:noFill/>
        </p:spPr>
        <p:txBody>
          <a:bodyPr wrap="square" lIns="127994" tIns="63997" rIns="127994" bIns="63997" rtlCol="0">
            <a:spAutoFit/>
          </a:bodyPr>
          <a:lstStyle/>
          <a:p>
            <a:r>
              <a:rPr lang="en-US" sz="2800" dirty="0" smtClean="0"/>
              <a:t>Southwestern Tai (SWT) is by far the most widespread subgroup of the Tai language family. The ancestor of Tai languages most likely originated in southern Guangxi, China, but SWT has replaced indigenous Mon-Khmer languages in a large area of Southeast Asia. O’Connor (1995) suggests that the Tai migration into Southeast Asia started in the first millennium A.D. Diller (2000) similarly suggests that the southwest-ward migration of Tai speakers started in the 10</a:t>
            </a:r>
            <a:r>
              <a:rPr lang="en-US" sz="2800" baseline="30000" dirty="0" smtClean="0"/>
              <a:t>th</a:t>
            </a:r>
            <a:r>
              <a:rPr lang="en-US" sz="2800" dirty="0" smtClean="0"/>
              <a:t> century. </a:t>
            </a:r>
            <a:endParaRPr lang="th-TH" sz="2800" dirty="0"/>
          </a:p>
        </p:txBody>
      </p:sp>
      <p:sp>
        <p:nvSpPr>
          <p:cNvPr id="30" name="TextBox 29"/>
          <p:cNvSpPr txBox="1"/>
          <p:nvPr/>
        </p:nvSpPr>
        <p:spPr>
          <a:xfrm>
            <a:off x="2228712" y="23960190"/>
            <a:ext cx="7191424" cy="7454326"/>
          </a:xfrm>
          <a:prstGeom prst="rect">
            <a:avLst/>
          </a:prstGeom>
          <a:noFill/>
        </p:spPr>
        <p:txBody>
          <a:bodyPr wrap="square" lIns="127994" tIns="63997" rIns="127994" bIns="63997" rtlCol="0">
            <a:spAutoFit/>
          </a:bodyPr>
          <a:lstStyle/>
          <a:p>
            <a:r>
              <a:rPr lang="en-US" sz="2800" b="1" dirty="0" smtClean="0"/>
              <a:t>Etyma showing onset clusters: </a:t>
            </a:r>
          </a:p>
          <a:p>
            <a:endParaRPr lang="en-US" sz="2800" b="1" dirty="0" smtClean="0"/>
          </a:p>
          <a:p>
            <a:r>
              <a:rPr lang="en-US" sz="2800" dirty="0" smtClean="0"/>
              <a:t>‘rice seedling’ *</a:t>
            </a:r>
            <a:r>
              <a:rPr lang="en-US" sz="2800" dirty="0" err="1" smtClean="0"/>
              <a:t>klaː</a:t>
            </a:r>
            <a:r>
              <a:rPr lang="en-US" sz="2800" baseline="30000" dirty="0" err="1" smtClean="0"/>
              <a:t>C</a:t>
            </a:r>
            <a:r>
              <a:rPr lang="en-US" sz="2800" dirty="0" smtClean="0"/>
              <a:t> &lt; </a:t>
            </a:r>
            <a:r>
              <a:rPr lang="en-US" sz="2800" dirty="0" err="1" smtClean="0"/>
              <a:t>稼</a:t>
            </a:r>
            <a:r>
              <a:rPr lang="en-US" sz="2800" i="1" dirty="0" err="1" smtClean="0"/>
              <a:t>jià</a:t>
            </a:r>
            <a:r>
              <a:rPr lang="en-US" sz="2800" dirty="0" smtClean="0"/>
              <a:t> (LH </a:t>
            </a:r>
            <a:r>
              <a:rPr lang="en-US" sz="2800" i="1" dirty="0" err="1" smtClean="0"/>
              <a:t>kaː</a:t>
            </a:r>
            <a:r>
              <a:rPr lang="en-US" sz="2800" i="1" baseline="30000" dirty="0" err="1" smtClean="0"/>
              <a:t>C</a:t>
            </a:r>
            <a:r>
              <a:rPr lang="en-US" sz="2800" dirty="0" smtClean="0"/>
              <a:t>, OC *</a:t>
            </a:r>
            <a:r>
              <a:rPr lang="en-US" sz="2800" dirty="0" err="1" smtClean="0"/>
              <a:t>kˤra</a:t>
            </a:r>
            <a:r>
              <a:rPr lang="en-US" sz="2800" dirty="0" smtClean="0"/>
              <a:t>-s)</a:t>
            </a:r>
          </a:p>
          <a:p>
            <a:endParaRPr lang="en-US" sz="2800" dirty="0" smtClean="0"/>
          </a:p>
          <a:p>
            <a:r>
              <a:rPr lang="en-US" sz="2800" dirty="0" smtClean="0"/>
              <a:t>‘indigo’ *</a:t>
            </a:r>
            <a:r>
              <a:rPr lang="en-US" sz="2800" dirty="0" err="1" smtClean="0"/>
              <a:t>graːm</a:t>
            </a:r>
            <a:r>
              <a:rPr lang="en-US" sz="2800" baseline="30000" dirty="0" err="1" smtClean="0"/>
              <a:t>A</a:t>
            </a:r>
            <a:r>
              <a:rPr lang="en-US" sz="2800" dirty="0" smtClean="0"/>
              <a:t> &lt; </a:t>
            </a:r>
            <a:r>
              <a:rPr lang="zh-TW" altLang="en-US" sz="2800" dirty="0" smtClean="0"/>
              <a:t>藍</a:t>
            </a:r>
            <a:r>
              <a:rPr lang="en-US" sz="2800" i="1" dirty="0" err="1" smtClean="0"/>
              <a:t>lán</a:t>
            </a:r>
            <a:r>
              <a:rPr lang="en-US" sz="2800" dirty="0" smtClean="0"/>
              <a:t> (LH </a:t>
            </a:r>
            <a:r>
              <a:rPr lang="en-US" sz="2800" i="1" dirty="0" err="1" smtClean="0"/>
              <a:t>lɑm</a:t>
            </a:r>
            <a:r>
              <a:rPr lang="en-US" sz="2800" dirty="0" smtClean="0"/>
              <a:t>, OC *N-</a:t>
            </a:r>
            <a:r>
              <a:rPr lang="en-US" sz="2800" dirty="0" err="1" smtClean="0"/>
              <a:t>k.rˤam</a:t>
            </a:r>
            <a:r>
              <a:rPr lang="en-US" sz="2800" dirty="0" smtClean="0"/>
              <a:t>)</a:t>
            </a:r>
          </a:p>
          <a:p>
            <a:endParaRPr lang="en-US" sz="2800" dirty="0" smtClean="0"/>
          </a:p>
          <a:p>
            <a:r>
              <a:rPr lang="en-US" sz="2800" dirty="0" smtClean="0"/>
              <a:t>‘lazy’ *</a:t>
            </a:r>
            <a:r>
              <a:rPr lang="en-US" sz="2800" dirty="0" err="1" smtClean="0"/>
              <a:t>graːn</a:t>
            </a:r>
            <a:r>
              <a:rPr lang="en-US" sz="2800" baseline="30000" dirty="0" err="1" smtClean="0"/>
              <a:t>C</a:t>
            </a:r>
            <a:r>
              <a:rPr lang="en-US" sz="2800" dirty="0" smtClean="0"/>
              <a:t> &lt; </a:t>
            </a:r>
            <a:r>
              <a:rPr lang="en-US" sz="2800" dirty="0" err="1" smtClean="0"/>
              <a:t>懶</a:t>
            </a:r>
            <a:r>
              <a:rPr lang="en-US" sz="2800" i="1" dirty="0" err="1" smtClean="0"/>
              <a:t>lǎn</a:t>
            </a:r>
            <a:r>
              <a:rPr lang="en-US" sz="2800" dirty="0" smtClean="0"/>
              <a:t> (OC *N-</a:t>
            </a:r>
            <a:r>
              <a:rPr lang="en-US" sz="2800" dirty="0" err="1" smtClean="0"/>
              <a:t>kə.rˤanʔ</a:t>
            </a:r>
            <a:r>
              <a:rPr lang="en-US" sz="2800" dirty="0" smtClean="0"/>
              <a:t>)</a:t>
            </a:r>
          </a:p>
          <a:p>
            <a:r>
              <a:rPr lang="en-US" sz="2800" dirty="0" smtClean="0"/>
              <a:t> </a:t>
            </a:r>
          </a:p>
          <a:p>
            <a:r>
              <a:rPr lang="en-US" sz="2800" b="1" dirty="0" smtClean="0"/>
              <a:t>Etyma showing voiceless </a:t>
            </a:r>
            <a:r>
              <a:rPr lang="en-US" sz="2800" b="1" dirty="0" err="1" smtClean="0"/>
              <a:t>sonorants</a:t>
            </a:r>
            <a:r>
              <a:rPr lang="en-US" sz="2800" b="1" dirty="0" smtClean="0"/>
              <a:t>:</a:t>
            </a:r>
          </a:p>
          <a:p>
            <a:endParaRPr lang="en-US" sz="2800" b="1" dirty="0" smtClean="0"/>
          </a:p>
          <a:p>
            <a:r>
              <a:rPr lang="en-US" sz="2800" dirty="0" smtClean="0"/>
              <a:t>‘fog’ *</a:t>
            </a:r>
            <a:r>
              <a:rPr lang="en-US" sz="2800" dirty="0" err="1" smtClean="0"/>
              <a:t>ʰmɔːk</a:t>
            </a:r>
            <a:r>
              <a:rPr lang="en-US" sz="2800" baseline="30000" dirty="0" err="1" smtClean="0"/>
              <a:t>C</a:t>
            </a:r>
            <a:r>
              <a:rPr lang="en-US" sz="2800" dirty="0" smtClean="0"/>
              <a:t> &lt; </a:t>
            </a:r>
            <a:r>
              <a:rPr lang="en-US" sz="2800" dirty="0" err="1" smtClean="0"/>
              <a:t>懶</a:t>
            </a:r>
            <a:r>
              <a:rPr lang="en-US" sz="2800" i="1" dirty="0" err="1" smtClean="0"/>
              <a:t>mù</a:t>
            </a:r>
            <a:r>
              <a:rPr lang="en-US" sz="2800" dirty="0" smtClean="0"/>
              <a:t> (LH </a:t>
            </a:r>
            <a:r>
              <a:rPr lang="en-US" sz="2800" i="1" dirty="0" err="1" smtClean="0"/>
              <a:t>muo</a:t>
            </a:r>
            <a:r>
              <a:rPr lang="en-US" sz="2800" i="1" baseline="30000" dirty="0" err="1" smtClean="0"/>
              <a:t>C</a:t>
            </a:r>
            <a:r>
              <a:rPr lang="en-US" sz="2800" dirty="0" smtClean="0"/>
              <a:t>, OC *</a:t>
            </a:r>
            <a:r>
              <a:rPr lang="en-US" sz="2800" dirty="0" err="1" smtClean="0"/>
              <a:t>kə.mok</a:t>
            </a:r>
            <a:r>
              <a:rPr lang="en-US" sz="2800" dirty="0" smtClean="0"/>
              <a:t>-s)</a:t>
            </a:r>
          </a:p>
          <a:p>
            <a:endParaRPr lang="en-US" sz="2800" dirty="0" smtClean="0"/>
          </a:p>
          <a:p>
            <a:r>
              <a:rPr lang="en-US" sz="2800" dirty="0" smtClean="0"/>
              <a:t>‘thread’ *</a:t>
            </a:r>
            <a:r>
              <a:rPr lang="en-US" sz="2800" dirty="0" err="1" smtClean="0"/>
              <a:t>ʰmaj</a:t>
            </a:r>
            <a:r>
              <a:rPr lang="en-US" sz="2800" baseline="30000" dirty="0" err="1" smtClean="0"/>
              <a:t>A</a:t>
            </a:r>
            <a:r>
              <a:rPr lang="en-US" sz="2800" dirty="0" smtClean="0"/>
              <a:t> &lt;</a:t>
            </a:r>
            <a:r>
              <a:rPr lang="en-US" sz="2800" dirty="0" err="1" smtClean="0"/>
              <a:t>徽</a:t>
            </a:r>
            <a:r>
              <a:rPr lang="en-US" sz="2800" i="1" dirty="0" err="1" smtClean="0"/>
              <a:t>huī</a:t>
            </a:r>
            <a:r>
              <a:rPr lang="en-US" sz="2800" dirty="0" smtClean="0"/>
              <a:t> (LH </a:t>
            </a:r>
            <a:r>
              <a:rPr lang="en-US" sz="2800" i="1" dirty="0" err="1" smtClean="0"/>
              <a:t>hui</a:t>
            </a:r>
            <a:r>
              <a:rPr lang="en-US" sz="2800" dirty="0" smtClean="0"/>
              <a:t>, OC *</a:t>
            </a:r>
            <a:r>
              <a:rPr lang="en-US" sz="2800" dirty="0" err="1" smtClean="0"/>
              <a:t>m̥əj</a:t>
            </a:r>
            <a:r>
              <a:rPr lang="en-US" sz="2800" dirty="0" smtClean="0"/>
              <a:t>)</a:t>
            </a:r>
          </a:p>
          <a:p>
            <a:endParaRPr lang="en-US" sz="2800" dirty="0" smtClean="0"/>
          </a:p>
          <a:p>
            <a:r>
              <a:rPr lang="en-US" sz="2800" dirty="0" smtClean="0"/>
              <a:t>‘six’ *</a:t>
            </a:r>
            <a:r>
              <a:rPr lang="en-US" sz="2800" dirty="0" err="1" smtClean="0"/>
              <a:t>ʰrok</a:t>
            </a:r>
            <a:r>
              <a:rPr lang="en-US" sz="2800" baseline="30000" dirty="0" err="1" smtClean="0"/>
              <a:t>D</a:t>
            </a:r>
            <a:r>
              <a:rPr lang="en-US" sz="2800" dirty="0" smtClean="0"/>
              <a:t> &lt; </a:t>
            </a:r>
            <a:r>
              <a:rPr lang="en-US" sz="2800" dirty="0" err="1" smtClean="0"/>
              <a:t>六</a:t>
            </a:r>
            <a:r>
              <a:rPr lang="en-US" sz="2800" i="1" dirty="0" err="1" smtClean="0"/>
              <a:t>liù</a:t>
            </a:r>
            <a:r>
              <a:rPr lang="en-US" sz="2800" dirty="0" smtClean="0"/>
              <a:t> (LH </a:t>
            </a:r>
            <a:r>
              <a:rPr lang="en-US" sz="2800" i="1" dirty="0" err="1" smtClean="0"/>
              <a:t>liuk</a:t>
            </a:r>
            <a:r>
              <a:rPr lang="en-US" sz="2800" dirty="0" smtClean="0"/>
              <a:t>, OC *</a:t>
            </a:r>
            <a:r>
              <a:rPr lang="en-US" sz="2800" dirty="0" err="1" smtClean="0"/>
              <a:t>k.ruk</a:t>
            </a:r>
            <a:r>
              <a:rPr lang="en-US" sz="2800" dirty="0" smtClean="0"/>
              <a:t>)</a:t>
            </a:r>
          </a:p>
          <a:p>
            <a:endParaRPr lang="en-US" sz="2800" dirty="0" smtClean="0"/>
          </a:p>
          <a:p>
            <a:r>
              <a:rPr lang="en-US" sz="2800" dirty="0" smtClean="0"/>
              <a:t>‘steel’ *</a:t>
            </a:r>
            <a:r>
              <a:rPr lang="en-US" sz="2800" dirty="0" err="1" smtClean="0"/>
              <a:t>ʰlek</a:t>
            </a:r>
            <a:r>
              <a:rPr lang="en-US" sz="2800" baseline="30000" dirty="0" err="1" smtClean="0"/>
              <a:t>D</a:t>
            </a:r>
            <a:r>
              <a:rPr lang="en-US" sz="2800" dirty="0" smtClean="0"/>
              <a:t> &lt; 鐵 </a:t>
            </a:r>
            <a:r>
              <a:rPr lang="en-US" sz="2800" i="1" dirty="0" err="1" smtClean="0"/>
              <a:t>tiě</a:t>
            </a:r>
            <a:r>
              <a:rPr lang="en-US" sz="2800" dirty="0" smtClean="0"/>
              <a:t> (LH </a:t>
            </a:r>
            <a:r>
              <a:rPr lang="en-US" sz="2800" i="1" dirty="0" err="1" smtClean="0"/>
              <a:t>thet</a:t>
            </a:r>
            <a:r>
              <a:rPr lang="en-US" sz="2800" dirty="0" smtClean="0"/>
              <a:t>, OC *</a:t>
            </a:r>
            <a:r>
              <a:rPr lang="en-US" sz="2800" dirty="0" err="1" smtClean="0"/>
              <a:t>l̥ˤik</a:t>
            </a:r>
            <a:r>
              <a:rPr lang="en-US" sz="2800" dirty="0" smtClean="0"/>
              <a:t>)</a:t>
            </a:r>
          </a:p>
        </p:txBody>
      </p:sp>
      <p:sp>
        <p:nvSpPr>
          <p:cNvPr id="34" name="TextBox 33"/>
          <p:cNvSpPr txBox="1"/>
          <p:nvPr/>
        </p:nvSpPr>
        <p:spPr>
          <a:xfrm>
            <a:off x="2323963" y="491652"/>
            <a:ext cx="39433776" cy="1545016"/>
          </a:xfrm>
          <a:prstGeom prst="rect">
            <a:avLst/>
          </a:prstGeom>
          <a:noFill/>
        </p:spPr>
        <p:txBody>
          <a:bodyPr wrap="square" lIns="127994" tIns="63997" rIns="127994" bIns="63997" rtlCol="0">
            <a:spAutoFit/>
          </a:bodyPr>
          <a:lstStyle/>
          <a:p>
            <a:pPr algn="ctr"/>
            <a:r>
              <a:rPr lang="en-US" sz="92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A speculation on the dating of Southwestern Tai migration</a:t>
            </a:r>
          </a:p>
        </p:txBody>
      </p:sp>
      <p:sp>
        <p:nvSpPr>
          <p:cNvPr id="35" name="Text Placeholder 97"/>
          <p:cNvSpPr txBox="1">
            <a:spLocks/>
          </p:cNvSpPr>
          <p:nvPr/>
        </p:nvSpPr>
        <p:spPr>
          <a:xfrm>
            <a:off x="14730362" y="5171996"/>
            <a:ext cx="12006072" cy="932688"/>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spPr>
        <p:style>
          <a:lnRef idx="0">
            <a:schemeClr val="accent4"/>
          </a:lnRef>
          <a:fillRef idx="1002">
            <a:schemeClr val="lt2"/>
          </a:fillRef>
          <a:effectRef idx="3">
            <a:schemeClr val="accent4"/>
          </a:effectRef>
          <a:fontRef idx="minor">
            <a:schemeClr val="lt1"/>
          </a:fontRef>
        </p:style>
        <p:txBody>
          <a:bodyPr wrap="square" lIns="91388" tIns="91388" rIns="91388" bIns="91388" anchor="ctr" anchorCtr="0">
            <a:spAutoFit/>
          </a:bodyPr>
          <a:lstStyle/>
          <a:p>
            <a:pPr marL="1644940" indent="-1644940" algn="ctr">
              <a:spcBef>
                <a:spcPct val="20000"/>
              </a:spcBef>
            </a:pPr>
            <a:endParaRPr lang="en-US" sz="3900" b="1" dirty="0">
              <a:solidFill>
                <a:schemeClr val="bg2"/>
              </a:solidFill>
            </a:endParaRPr>
          </a:p>
        </p:txBody>
      </p:sp>
      <p:sp>
        <p:nvSpPr>
          <p:cNvPr id="36" name="TextBox 35"/>
          <p:cNvSpPr txBox="1"/>
          <p:nvPr/>
        </p:nvSpPr>
        <p:spPr>
          <a:xfrm>
            <a:off x="15158990" y="6172128"/>
            <a:ext cx="9429816" cy="9177875"/>
          </a:xfrm>
          <a:prstGeom prst="rect">
            <a:avLst/>
          </a:prstGeom>
          <a:noFill/>
        </p:spPr>
        <p:txBody>
          <a:bodyPr wrap="square" lIns="127994" tIns="63997" rIns="127994" bIns="63997" rtlCol="0">
            <a:spAutoFit/>
          </a:bodyPr>
          <a:lstStyle/>
          <a:p>
            <a:r>
              <a:rPr lang="en-US" sz="2800" b="1" dirty="0" smtClean="0"/>
              <a:t>Etyma showing *ɣ- for OC *g-:</a:t>
            </a:r>
          </a:p>
          <a:p>
            <a:endParaRPr lang="en-US" sz="2800" b="1" dirty="0" smtClean="0"/>
          </a:p>
          <a:p>
            <a:r>
              <a:rPr lang="en-US" sz="2800" dirty="0" smtClean="0"/>
              <a:t>‘throat’ *</a:t>
            </a:r>
            <a:r>
              <a:rPr lang="en-US" sz="2800" dirty="0" err="1" smtClean="0"/>
              <a:t>ɣɔ</a:t>
            </a:r>
            <a:r>
              <a:rPr lang="en-US" sz="2800" dirty="0" smtClean="0"/>
              <a:t>ː</a:t>
            </a:r>
            <a:r>
              <a:rPr lang="en-US" sz="2800" baseline="30000" dirty="0" smtClean="0"/>
              <a:t> A</a:t>
            </a:r>
            <a:r>
              <a:rPr lang="en-US" sz="2800" dirty="0" smtClean="0"/>
              <a:t> &lt; </a:t>
            </a:r>
            <a:r>
              <a:rPr lang="en-US" sz="2800" dirty="0" err="1" smtClean="0"/>
              <a:t>喉</a:t>
            </a:r>
            <a:r>
              <a:rPr lang="en-US" sz="2800" i="1" dirty="0" err="1" smtClean="0"/>
              <a:t>hóu</a:t>
            </a:r>
            <a:r>
              <a:rPr lang="en-US" sz="2800" dirty="0" smtClean="0"/>
              <a:t> (EMC </a:t>
            </a:r>
            <a:r>
              <a:rPr lang="en-US" sz="2800" i="1" dirty="0" err="1" smtClean="0"/>
              <a:t>ɣəw</a:t>
            </a:r>
            <a:r>
              <a:rPr lang="en-US" sz="2800" dirty="0" smtClean="0"/>
              <a:t>, OC *</a:t>
            </a:r>
            <a:r>
              <a:rPr lang="en-US" sz="2800" dirty="0" err="1" smtClean="0"/>
              <a:t>gˤo</a:t>
            </a:r>
            <a:r>
              <a:rPr lang="en-US" sz="2800" dirty="0" smtClean="0"/>
              <a:t>)</a:t>
            </a:r>
          </a:p>
          <a:p>
            <a:endParaRPr lang="en-US" sz="2800" dirty="0" smtClean="0"/>
          </a:p>
          <a:p>
            <a:r>
              <a:rPr lang="en-US" sz="2800" dirty="0" smtClean="0"/>
              <a:t>‘shin’ *</a:t>
            </a:r>
            <a:r>
              <a:rPr lang="en-US" sz="2800" dirty="0" err="1" smtClean="0"/>
              <a:t>ɣɛːŋ</a:t>
            </a:r>
            <a:r>
              <a:rPr lang="en-US" sz="2800" baseline="30000" dirty="0" err="1" smtClean="0"/>
              <a:t>B</a:t>
            </a:r>
            <a:r>
              <a:rPr lang="en-US" sz="2800" dirty="0" smtClean="0"/>
              <a:t> &lt; </a:t>
            </a:r>
            <a:r>
              <a:rPr lang="ja-JP" altLang="en-US" sz="2800" smtClean="0"/>
              <a:t>脛</a:t>
            </a:r>
            <a:r>
              <a:rPr lang="en-US" sz="2800" dirty="0" err="1" smtClean="0"/>
              <a:t>jìng</a:t>
            </a:r>
            <a:r>
              <a:rPr lang="en-US" sz="2800" dirty="0" smtClean="0"/>
              <a:t> (EMC </a:t>
            </a:r>
            <a:r>
              <a:rPr lang="en-US" sz="2800" i="1" dirty="0" err="1" smtClean="0"/>
              <a:t>ɣɛjŋ</a:t>
            </a:r>
            <a:r>
              <a:rPr lang="en-US" sz="2800" dirty="0" smtClean="0"/>
              <a:t>, OC *m-</a:t>
            </a:r>
            <a:r>
              <a:rPr lang="en-US" sz="2800" dirty="0" err="1" smtClean="0"/>
              <a:t>kʰˤeŋ</a:t>
            </a:r>
            <a:r>
              <a:rPr lang="en-US" sz="2800" dirty="0" smtClean="0"/>
              <a:t>-s)</a:t>
            </a:r>
          </a:p>
          <a:p>
            <a:r>
              <a:rPr lang="en-US" sz="2800" b="1" dirty="0" smtClean="0"/>
              <a:t> </a:t>
            </a:r>
          </a:p>
          <a:p>
            <a:r>
              <a:rPr lang="en-US" sz="2800" b="1" dirty="0" smtClean="0"/>
              <a:t>Etyma showing voiced onsets followed by post-OC rimes:</a:t>
            </a:r>
          </a:p>
          <a:p>
            <a:endParaRPr lang="en-US" sz="2800" b="1" dirty="0" smtClean="0"/>
          </a:p>
          <a:p>
            <a:r>
              <a:rPr lang="en-US" sz="2800" dirty="0" smtClean="0"/>
              <a:t>‘fat’ *</a:t>
            </a:r>
            <a:r>
              <a:rPr lang="en-US" sz="2800" dirty="0" err="1" smtClean="0"/>
              <a:t>bi</a:t>
            </a:r>
            <a:r>
              <a:rPr lang="en-US" sz="2800" baseline="30000" dirty="0" err="1" smtClean="0"/>
              <a:t>B</a:t>
            </a:r>
            <a:r>
              <a:rPr lang="en-US" sz="2800" dirty="0" smtClean="0"/>
              <a:t> &lt; 肥 </a:t>
            </a:r>
            <a:r>
              <a:rPr lang="en-US" sz="2800" i="1" dirty="0" err="1" smtClean="0"/>
              <a:t>féi</a:t>
            </a:r>
            <a:r>
              <a:rPr lang="en-US" sz="2800" dirty="0" smtClean="0"/>
              <a:t> (EMC </a:t>
            </a:r>
            <a:r>
              <a:rPr lang="en-US" sz="2800" i="1" dirty="0" err="1" smtClean="0"/>
              <a:t>buj</a:t>
            </a:r>
            <a:r>
              <a:rPr lang="en-US" sz="2800" dirty="0" smtClean="0"/>
              <a:t>, OC *</a:t>
            </a:r>
            <a:r>
              <a:rPr lang="en-US" sz="2800" dirty="0" err="1" smtClean="0"/>
              <a:t>bər</a:t>
            </a:r>
            <a:r>
              <a:rPr lang="en-US" sz="2800" dirty="0" smtClean="0"/>
              <a:t>)</a:t>
            </a:r>
          </a:p>
          <a:p>
            <a:endParaRPr lang="en-US" sz="2800" dirty="0" smtClean="0"/>
          </a:p>
          <a:p>
            <a:r>
              <a:rPr lang="en-US" sz="2800" dirty="0" smtClean="0"/>
              <a:t>‘to defeat’ *</a:t>
            </a:r>
            <a:r>
              <a:rPr lang="en-US" sz="2800" dirty="0" err="1" smtClean="0"/>
              <a:t>bɛː</a:t>
            </a:r>
            <a:r>
              <a:rPr lang="en-US" sz="2800" baseline="30000" dirty="0" err="1" smtClean="0"/>
              <a:t>C</a:t>
            </a:r>
            <a:r>
              <a:rPr lang="en-US" sz="2800" dirty="0" smtClean="0"/>
              <a:t> &lt; 敗 </a:t>
            </a:r>
            <a:r>
              <a:rPr lang="en-US" sz="2800" i="1" dirty="0" err="1" smtClean="0"/>
              <a:t>bài</a:t>
            </a:r>
            <a:r>
              <a:rPr lang="en-US" sz="2800" dirty="0" smtClean="0"/>
              <a:t> (EMC </a:t>
            </a:r>
            <a:r>
              <a:rPr lang="en-US" sz="2800" dirty="0" err="1" smtClean="0"/>
              <a:t>bɛ:j</a:t>
            </a:r>
            <a:r>
              <a:rPr lang="en-US" sz="2800" baseline="30000" dirty="0" err="1" smtClean="0"/>
              <a:t>C</a:t>
            </a:r>
            <a:r>
              <a:rPr lang="en-US" sz="2800" dirty="0" smtClean="0"/>
              <a:t>, OC *N-</a:t>
            </a:r>
            <a:r>
              <a:rPr lang="en-US" sz="2800" dirty="0" err="1" smtClean="0"/>
              <a:t>pˤrat</a:t>
            </a:r>
            <a:r>
              <a:rPr lang="en-US" sz="2800" dirty="0" smtClean="0"/>
              <a:t>-s)</a:t>
            </a:r>
          </a:p>
          <a:p>
            <a:endParaRPr lang="en-US" sz="2800" dirty="0" smtClean="0"/>
          </a:p>
          <a:p>
            <a:r>
              <a:rPr lang="en-US" sz="2800" dirty="0" smtClean="0"/>
              <a:t>‘name’ *</a:t>
            </a:r>
            <a:r>
              <a:rPr lang="en-US" sz="2800" dirty="0" err="1" smtClean="0"/>
              <a:t>ɟɯː</a:t>
            </a:r>
            <a:r>
              <a:rPr lang="en-US" sz="2800" baseline="30000" dirty="0" err="1" smtClean="0"/>
              <a:t>B</a:t>
            </a:r>
            <a:r>
              <a:rPr lang="en-US" sz="2800" dirty="0" smtClean="0"/>
              <a:t> &lt; 字 </a:t>
            </a:r>
            <a:r>
              <a:rPr lang="en-US" sz="2800" i="1" dirty="0" err="1" smtClean="0"/>
              <a:t>zì</a:t>
            </a:r>
            <a:r>
              <a:rPr lang="en-US" sz="2800" dirty="0" smtClean="0"/>
              <a:t> (EMC </a:t>
            </a:r>
            <a:r>
              <a:rPr lang="en-US" sz="2800" dirty="0" err="1" smtClean="0"/>
              <a:t>dzɨ</a:t>
            </a:r>
            <a:r>
              <a:rPr lang="en-US" sz="2800" baseline="30000" dirty="0" err="1" smtClean="0"/>
              <a:t>C</a:t>
            </a:r>
            <a:r>
              <a:rPr lang="en-US" sz="2800" dirty="0" smtClean="0"/>
              <a:t>, OC *</a:t>
            </a:r>
            <a:r>
              <a:rPr lang="en-US" sz="2800" dirty="0" err="1" smtClean="0"/>
              <a:t>mə</a:t>
            </a:r>
            <a:r>
              <a:rPr lang="en-US" sz="2800" dirty="0" smtClean="0"/>
              <a:t>-</a:t>
            </a:r>
            <a:r>
              <a:rPr lang="en-US" sz="2800" dirty="0" err="1" smtClean="0"/>
              <a:t>dzə</a:t>
            </a:r>
            <a:r>
              <a:rPr lang="en-US" sz="2800" dirty="0" smtClean="0"/>
              <a:t>-s)</a:t>
            </a:r>
          </a:p>
          <a:p>
            <a:r>
              <a:rPr lang="en-US" sz="2800" b="1" dirty="0" smtClean="0"/>
              <a:t> </a:t>
            </a:r>
          </a:p>
          <a:p>
            <a:r>
              <a:rPr lang="en-US" sz="2800" b="1" dirty="0" smtClean="0"/>
              <a:t>Etyma showing post-OC voiced stops:</a:t>
            </a:r>
          </a:p>
          <a:p>
            <a:endParaRPr lang="en-US" sz="2800" b="1" dirty="0" smtClean="0"/>
          </a:p>
          <a:p>
            <a:r>
              <a:rPr lang="en-US" sz="2800" dirty="0" smtClean="0"/>
              <a:t>‘elephant’ &lt; 象 </a:t>
            </a:r>
            <a:r>
              <a:rPr lang="en-US" sz="2800" i="1" dirty="0" err="1" smtClean="0"/>
              <a:t>xiàng</a:t>
            </a:r>
            <a:r>
              <a:rPr lang="en-US" sz="2800" dirty="0" smtClean="0"/>
              <a:t> (EMC </a:t>
            </a:r>
            <a:r>
              <a:rPr lang="en-US" sz="2800" i="1" dirty="0" err="1" smtClean="0"/>
              <a:t>zɨaŋ</a:t>
            </a:r>
            <a:r>
              <a:rPr lang="en-US" sz="2800" i="1" baseline="30000" dirty="0" err="1" smtClean="0"/>
              <a:t>B</a:t>
            </a:r>
            <a:r>
              <a:rPr lang="en-US" sz="2800" dirty="0" smtClean="0"/>
              <a:t>, OC *s-</a:t>
            </a:r>
            <a:r>
              <a:rPr lang="en-US" sz="2800" dirty="0" err="1" smtClean="0"/>
              <a:t>daŋʔ</a:t>
            </a:r>
            <a:r>
              <a:rPr lang="en-US" sz="2800" dirty="0" smtClean="0"/>
              <a:t>)</a:t>
            </a:r>
          </a:p>
          <a:p>
            <a:endParaRPr lang="en-US" sz="2800" dirty="0" smtClean="0"/>
          </a:p>
          <a:p>
            <a:r>
              <a:rPr lang="en-US" sz="2800" dirty="0" smtClean="0"/>
              <a:t> ‘way’ *</a:t>
            </a:r>
            <a:r>
              <a:rPr lang="en-US" sz="2800" dirty="0" err="1" smtClean="0"/>
              <a:t>daːŋ</a:t>
            </a:r>
            <a:r>
              <a:rPr lang="en-US" sz="2800" baseline="30000" dirty="0" err="1" smtClean="0"/>
              <a:t>A</a:t>
            </a:r>
            <a:r>
              <a:rPr lang="en-US" sz="2800" dirty="0" smtClean="0"/>
              <a:t>&lt; </a:t>
            </a:r>
            <a:r>
              <a:rPr lang="zh-TW" altLang="en-US" sz="2800" dirty="0" smtClean="0"/>
              <a:t>塘 </a:t>
            </a:r>
            <a:r>
              <a:rPr lang="en-US" sz="2800" i="1" dirty="0" err="1" smtClean="0"/>
              <a:t>táng</a:t>
            </a:r>
            <a:r>
              <a:rPr lang="en-US" sz="2800" dirty="0" smtClean="0"/>
              <a:t> (EMC </a:t>
            </a:r>
            <a:r>
              <a:rPr lang="en-US" sz="2800" i="1" dirty="0" err="1" smtClean="0"/>
              <a:t>daŋ</a:t>
            </a:r>
            <a:r>
              <a:rPr lang="en-US" sz="2800" dirty="0" smtClean="0"/>
              <a:t>)</a:t>
            </a:r>
          </a:p>
          <a:p>
            <a:endParaRPr lang="en-US" sz="2800" dirty="0" smtClean="0"/>
          </a:p>
          <a:p>
            <a:r>
              <a:rPr lang="en-US" sz="2800" dirty="0" smtClean="0"/>
              <a:t>‘copper’ *</a:t>
            </a:r>
            <a:r>
              <a:rPr lang="en-US" sz="2800" dirty="0" err="1" smtClean="0"/>
              <a:t>dɔːŋ</a:t>
            </a:r>
            <a:r>
              <a:rPr lang="en-US" sz="2800" baseline="30000" dirty="0" err="1" smtClean="0"/>
              <a:t>A</a:t>
            </a:r>
            <a:r>
              <a:rPr lang="en-US" sz="2800" dirty="0" smtClean="0"/>
              <a:t> &lt; </a:t>
            </a:r>
            <a:r>
              <a:rPr lang="zh-TW" altLang="en-US" sz="2800" dirty="0" smtClean="0"/>
              <a:t>銅 </a:t>
            </a:r>
            <a:r>
              <a:rPr lang="en-US" sz="2800" i="1" dirty="0" err="1" smtClean="0"/>
              <a:t>tóng</a:t>
            </a:r>
            <a:r>
              <a:rPr lang="en-US" sz="2800" dirty="0" smtClean="0"/>
              <a:t> (EMC </a:t>
            </a:r>
            <a:r>
              <a:rPr lang="en-US" sz="2800" i="1" dirty="0" err="1" smtClean="0"/>
              <a:t>dəwŋ</a:t>
            </a:r>
            <a:r>
              <a:rPr lang="en-US" sz="2800" dirty="0" smtClean="0"/>
              <a:t>)</a:t>
            </a:r>
          </a:p>
        </p:txBody>
      </p:sp>
      <p:sp>
        <p:nvSpPr>
          <p:cNvPr id="37" name="TextBox 36"/>
          <p:cNvSpPr txBox="1"/>
          <p:nvPr/>
        </p:nvSpPr>
        <p:spPr>
          <a:xfrm>
            <a:off x="13944545" y="29961958"/>
            <a:ext cx="258553" cy="513965"/>
          </a:xfrm>
          <a:prstGeom prst="rect">
            <a:avLst/>
          </a:prstGeom>
          <a:noFill/>
        </p:spPr>
        <p:txBody>
          <a:bodyPr wrap="none" lIns="127994" tIns="63997" rIns="127994" bIns="63997" rtlCol="0">
            <a:spAutoFit/>
          </a:bodyPr>
          <a:lstStyle/>
          <a:p>
            <a:endParaRPr lang="th-TH" sz="2500" dirty="0"/>
          </a:p>
        </p:txBody>
      </p:sp>
      <p:sp>
        <p:nvSpPr>
          <p:cNvPr id="38" name="Text Placeholder 97"/>
          <p:cNvSpPr txBox="1">
            <a:spLocks/>
          </p:cNvSpPr>
          <p:nvPr/>
        </p:nvSpPr>
        <p:spPr>
          <a:xfrm>
            <a:off x="14801800" y="15744820"/>
            <a:ext cx="12006072" cy="932688"/>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spPr>
        <p:style>
          <a:lnRef idx="0">
            <a:schemeClr val="accent4"/>
          </a:lnRef>
          <a:fillRef idx="1002">
            <a:schemeClr val="lt2"/>
          </a:fillRef>
          <a:effectRef idx="3">
            <a:schemeClr val="accent4"/>
          </a:effectRef>
          <a:fontRef idx="minor">
            <a:schemeClr val="lt1"/>
          </a:fontRef>
        </p:style>
        <p:txBody>
          <a:bodyPr wrap="square" lIns="91388" tIns="91388" rIns="91388" bIns="91388" anchor="ctr" anchorCtr="0">
            <a:spAutoFit/>
          </a:bodyPr>
          <a:lstStyle/>
          <a:p>
            <a:pPr marL="1644940" indent="-1644940" algn="ctr">
              <a:spcBef>
                <a:spcPct val="20000"/>
              </a:spcBef>
            </a:pPr>
            <a:endParaRPr lang="en-US" sz="3200" b="1" dirty="0">
              <a:solidFill>
                <a:schemeClr val="bg2"/>
              </a:solidFill>
            </a:endParaRPr>
          </a:p>
        </p:txBody>
      </p:sp>
      <p:sp>
        <p:nvSpPr>
          <p:cNvPr id="39" name="TextBox 38"/>
          <p:cNvSpPr txBox="1"/>
          <p:nvPr/>
        </p:nvSpPr>
        <p:spPr>
          <a:xfrm>
            <a:off x="15158990" y="16744952"/>
            <a:ext cx="9297694" cy="9177875"/>
          </a:xfrm>
          <a:prstGeom prst="rect">
            <a:avLst/>
          </a:prstGeom>
          <a:noFill/>
        </p:spPr>
        <p:txBody>
          <a:bodyPr wrap="none" lIns="127994" tIns="63997" rIns="127994" bIns="63997" rtlCol="0">
            <a:spAutoFit/>
          </a:bodyPr>
          <a:lstStyle/>
          <a:p>
            <a:r>
              <a:rPr lang="en-US" sz="2800" b="1" dirty="0" smtClean="0"/>
              <a:t>Etyma showing aspirated onsets for EMC voiced onsets:</a:t>
            </a:r>
          </a:p>
          <a:p>
            <a:endParaRPr lang="en-US" sz="2800" b="1" dirty="0" smtClean="0"/>
          </a:p>
          <a:p>
            <a:r>
              <a:rPr lang="en-US" sz="2800" dirty="0" smtClean="0"/>
              <a:t>‘bean’ *</a:t>
            </a:r>
            <a:r>
              <a:rPr lang="en-US" sz="2800" dirty="0" err="1" smtClean="0"/>
              <a:t>tʰuə</a:t>
            </a:r>
            <a:r>
              <a:rPr lang="en-US" sz="2800" baseline="30000" dirty="0" err="1" smtClean="0"/>
              <a:t>B</a:t>
            </a:r>
            <a:r>
              <a:rPr lang="en-US" sz="2800" dirty="0" smtClean="0"/>
              <a:t> &lt; </a:t>
            </a:r>
            <a:r>
              <a:rPr lang="en-US" sz="2800" dirty="0" err="1" smtClean="0"/>
              <a:t>豆</a:t>
            </a:r>
            <a:r>
              <a:rPr lang="en-US" sz="2800" i="1" dirty="0" err="1" smtClean="0"/>
              <a:t>dòu</a:t>
            </a:r>
            <a:r>
              <a:rPr lang="en-US" sz="2800" i="1" dirty="0" smtClean="0"/>
              <a:t> </a:t>
            </a:r>
            <a:r>
              <a:rPr lang="en-US" sz="2800" dirty="0" smtClean="0"/>
              <a:t>(LMC </a:t>
            </a:r>
            <a:r>
              <a:rPr lang="en-US" sz="2800" i="1" dirty="0" err="1" smtClean="0"/>
              <a:t>tɦəw</a:t>
            </a:r>
            <a:r>
              <a:rPr lang="en-US" sz="2800" i="1" baseline="30000" dirty="0" err="1" smtClean="0"/>
              <a:t>C</a:t>
            </a:r>
            <a:r>
              <a:rPr lang="en-US" sz="2800" dirty="0" smtClean="0"/>
              <a:t>, EMC </a:t>
            </a:r>
            <a:r>
              <a:rPr lang="en-US" sz="2800" i="1" dirty="0" err="1" smtClean="0"/>
              <a:t>dəw</a:t>
            </a:r>
            <a:r>
              <a:rPr lang="en-US" sz="2800" i="1" baseline="30000" dirty="0" err="1" smtClean="0"/>
              <a:t>C</a:t>
            </a:r>
            <a:r>
              <a:rPr lang="en-US" sz="2800" i="1" dirty="0" smtClean="0"/>
              <a:t>)</a:t>
            </a:r>
          </a:p>
          <a:p>
            <a:endParaRPr lang="en-US" sz="2800" dirty="0" smtClean="0"/>
          </a:p>
          <a:p>
            <a:r>
              <a:rPr lang="en-US" sz="2800" dirty="0" smtClean="0"/>
              <a:t>‘young male animal’ *</a:t>
            </a:r>
            <a:r>
              <a:rPr lang="en-US" sz="2800" dirty="0" err="1" smtClean="0"/>
              <a:t>tʰɤk</a:t>
            </a:r>
            <a:r>
              <a:rPr lang="en-US" sz="2800" baseline="30000" dirty="0" err="1" smtClean="0"/>
              <a:t>D</a:t>
            </a:r>
            <a:r>
              <a:rPr lang="en-US" sz="2800" dirty="0" smtClean="0"/>
              <a:t> &lt; </a:t>
            </a:r>
            <a:r>
              <a:rPr lang="en-US" sz="2800" dirty="0" err="1" smtClean="0"/>
              <a:t>特</a:t>
            </a:r>
            <a:r>
              <a:rPr lang="en-US" sz="2800" i="1" dirty="0" err="1" smtClean="0"/>
              <a:t>tè</a:t>
            </a:r>
            <a:r>
              <a:rPr lang="en-US" sz="2800" dirty="0" smtClean="0"/>
              <a:t> (LMC </a:t>
            </a:r>
            <a:r>
              <a:rPr lang="en-US" sz="2800" i="1" dirty="0" err="1" smtClean="0"/>
              <a:t>tɦək</a:t>
            </a:r>
            <a:r>
              <a:rPr lang="en-US" sz="2800" baseline="30000" dirty="0" smtClean="0"/>
              <a:t> </a:t>
            </a:r>
            <a:r>
              <a:rPr lang="en-US" sz="2800" dirty="0" smtClean="0"/>
              <a:t>, EMC </a:t>
            </a:r>
            <a:r>
              <a:rPr lang="en-US" sz="2800" i="1" dirty="0" err="1" smtClean="0"/>
              <a:t>dək</a:t>
            </a:r>
            <a:r>
              <a:rPr lang="en-US" sz="2800" dirty="0" smtClean="0"/>
              <a:t>)</a:t>
            </a:r>
          </a:p>
          <a:p>
            <a:endParaRPr lang="en-US" sz="2800" dirty="0" smtClean="0"/>
          </a:p>
          <a:p>
            <a:r>
              <a:rPr lang="en-US" sz="2800" dirty="0" smtClean="0"/>
              <a:t>‘eggplant’ *</a:t>
            </a:r>
            <a:r>
              <a:rPr lang="en-US" sz="2800" dirty="0" err="1" smtClean="0"/>
              <a:t>kʰɯə</a:t>
            </a:r>
            <a:r>
              <a:rPr lang="en-US" sz="2800" baseline="30000" dirty="0" err="1" smtClean="0"/>
              <a:t>A</a:t>
            </a:r>
            <a:r>
              <a:rPr lang="en-US" sz="2800" dirty="0" smtClean="0"/>
              <a:t> &lt; </a:t>
            </a:r>
            <a:r>
              <a:rPr lang="en-US" sz="2800" dirty="0" err="1" smtClean="0"/>
              <a:t>茄</a:t>
            </a:r>
            <a:r>
              <a:rPr lang="en-US" sz="2800" i="1" dirty="0" err="1" smtClean="0"/>
              <a:t>qié</a:t>
            </a:r>
            <a:r>
              <a:rPr lang="en-US" sz="2800" dirty="0" smtClean="0"/>
              <a:t> (LMC </a:t>
            </a:r>
            <a:r>
              <a:rPr lang="en-US" sz="2800" i="1" dirty="0" err="1" smtClean="0"/>
              <a:t>kɦia</a:t>
            </a:r>
            <a:r>
              <a:rPr lang="en-US" sz="2800" baseline="30000" dirty="0" smtClean="0"/>
              <a:t> </a:t>
            </a:r>
            <a:r>
              <a:rPr lang="en-US" sz="2800" dirty="0" smtClean="0"/>
              <a:t>, EMC </a:t>
            </a:r>
            <a:r>
              <a:rPr lang="en-US" sz="2800" i="1" dirty="0" err="1" smtClean="0"/>
              <a:t>gɨa</a:t>
            </a:r>
            <a:r>
              <a:rPr lang="en-US" sz="2800" dirty="0" smtClean="0"/>
              <a:t>)</a:t>
            </a:r>
          </a:p>
          <a:p>
            <a:endParaRPr lang="en-US" sz="2800" dirty="0" smtClean="0"/>
          </a:p>
          <a:p>
            <a:r>
              <a:rPr lang="en-US" sz="2800" dirty="0" smtClean="0"/>
              <a:t>‘to lie athwart’ *</a:t>
            </a:r>
            <a:r>
              <a:rPr lang="en-US" sz="2800" dirty="0" err="1" smtClean="0"/>
              <a:t>kʰwaːŋ</a:t>
            </a:r>
            <a:r>
              <a:rPr lang="en-US" sz="2800" baseline="30000" dirty="0" err="1" smtClean="0"/>
              <a:t>A</a:t>
            </a:r>
            <a:r>
              <a:rPr lang="en-US" sz="2800" dirty="0" smtClean="0"/>
              <a:t> &lt; </a:t>
            </a:r>
            <a:r>
              <a:rPr lang="en-US" sz="2800" dirty="0" err="1" smtClean="0"/>
              <a:t>橫</a:t>
            </a:r>
            <a:r>
              <a:rPr lang="en-US" sz="2800" i="1" dirty="0" err="1" smtClean="0"/>
              <a:t>héng</a:t>
            </a:r>
            <a:r>
              <a:rPr lang="en-US" sz="2800" dirty="0" smtClean="0"/>
              <a:t> (LMC </a:t>
            </a:r>
            <a:r>
              <a:rPr lang="en-US" sz="2800" i="1" dirty="0" err="1" smtClean="0"/>
              <a:t>xɦwa:jŋ</a:t>
            </a:r>
            <a:r>
              <a:rPr lang="en-US" sz="2800" dirty="0" smtClean="0"/>
              <a:t>, EMC </a:t>
            </a:r>
            <a:r>
              <a:rPr lang="en-US" sz="2800" i="1" dirty="0" err="1" smtClean="0"/>
              <a:t>ɣwaɨjŋ</a:t>
            </a:r>
            <a:r>
              <a:rPr lang="en-US" sz="2800" dirty="0" smtClean="0"/>
              <a:t>)</a:t>
            </a:r>
          </a:p>
          <a:p>
            <a:endParaRPr lang="en-US" sz="2800" dirty="0" smtClean="0"/>
          </a:p>
          <a:p>
            <a:r>
              <a:rPr lang="en-US" sz="2800" dirty="0" smtClean="0"/>
              <a:t>‘enemy’ *</a:t>
            </a:r>
            <a:r>
              <a:rPr lang="en-US" sz="2800" dirty="0" err="1" smtClean="0"/>
              <a:t>sɤk</a:t>
            </a:r>
            <a:r>
              <a:rPr lang="en-US" sz="2800" baseline="30000" dirty="0" err="1" smtClean="0"/>
              <a:t>D</a:t>
            </a:r>
            <a:r>
              <a:rPr lang="en-US" sz="2800" dirty="0" smtClean="0"/>
              <a:t> &lt; 賊</a:t>
            </a:r>
            <a:r>
              <a:rPr lang="en-US" sz="2800" i="1" dirty="0" smtClean="0"/>
              <a:t> </a:t>
            </a:r>
            <a:r>
              <a:rPr lang="en-US" sz="2800" i="1" dirty="0" err="1" smtClean="0"/>
              <a:t>zéi</a:t>
            </a:r>
            <a:r>
              <a:rPr lang="en-US" sz="2800" dirty="0" smtClean="0"/>
              <a:t> (LMC </a:t>
            </a:r>
            <a:r>
              <a:rPr lang="en-US" sz="2800" dirty="0" err="1" smtClean="0"/>
              <a:t>t</a:t>
            </a:r>
            <a:r>
              <a:rPr lang="en-US" sz="2800" i="1" dirty="0" err="1" smtClean="0"/>
              <a:t>sɦəăk</a:t>
            </a:r>
            <a:r>
              <a:rPr lang="en-US" sz="2800" baseline="30000" dirty="0" smtClean="0"/>
              <a:t> </a:t>
            </a:r>
            <a:r>
              <a:rPr lang="en-US" sz="2800" dirty="0" smtClean="0"/>
              <a:t>, EMC </a:t>
            </a:r>
            <a:r>
              <a:rPr lang="en-US" sz="2800" i="1" dirty="0" err="1" smtClean="0"/>
              <a:t>dzək</a:t>
            </a:r>
            <a:r>
              <a:rPr lang="en-US" sz="2800" dirty="0" smtClean="0"/>
              <a:t>)</a:t>
            </a:r>
          </a:p>
          <a:p>
            <a:endParaRPr lang="en-US" sz="2800" dirty="0" smtClean="0"/>
          </a:p>
          <a:p>
            <a:r>
              <a:rPr lang="en-US" sz="2800" dirty="0" smtClean="0"/>
              <a:t>‘ten’ *</a:t>
            </a:r>
            <a:r>
              <a:rPr lang="en-US" sz="2800" dirty="0" err="1" smtClean="0"/>
              <a:t>sip</a:t>
            </a:r>
            <a:r>
              <a:rPr lang="en-US" sz="2800" baseline="30000" dirty="0" err="1" smtClean="0"/>
              <a:t>D</a:t>
            </a:r>
            <a:r>
              <a:rPr lang="en-US" sz="2800" dirty="0" smtClean="0"/>
              <a:t> &lt; </a:t>
            </a:r>
            <a:r>
              <a:rPr lang="en-US" sz="2800" dirty="0" err="1" smtClean="0"/>
              <a:t>十</a:t>
            </a:r>
            <a:r>
              <a:rPr lang="en-US" sz="2800" i="1" dirty="0" err="1" smtClean="0"/>
              <a:t>shí</a:t>
            </a:r>
            <a:r>
              <a:rPr lang="en-US" sz="2800" dirty="0" smtClean="0"/>
              <a:t> (LMC </a:t>
            </a:r>
            <a:r>
              <a:rPr lang="en-US" sz="2800" i="1" dirty="0" err="1" smtClean="0"/>
              <a:t>ʂɦip</a:t>
            </a:r>
            <a:r>
              <a:rPr lang="en-US" sz="2800" baseline="30000" dirty="0" smtClean="0"/>
              <a:t> </a:t>
            </a:r>
            <a:r>
              <a:rPr lang="en-US" sz="2800" dirty="0" smtClean="0"/>
              <a:t>, EMC </a:t>
            </a:r>
            <a:r>
              <a:rPr lang="en-US" sz="2800" i="1" dirty="0" err="1" smtClean="0"/>
              <a:t>dʑip</a:t>
            </a:r>
            <a:r>
              <a:rPr lang="en-US" sz="2800" dirty="0" smtClean="0"/>
              <a:t>) </a:t>
            </a:r>
          </a:p>
          <a:p>
            <a:endParaRPr lang="en-US" sz="2800" dirty="0" smtClean="0"/>
          </a:p>
          <a:p>
            <a:r>
              <a:rPr lang="en-US" sz="2800" dirty="0" smtClean="0"/>
              <a:t>‘ripe, cooked’ *</a:t>
            </a:r>
            <a:r>
              <a:rPr lang="en-US" sz="2800" dirty="0" err="1" smtClean="0"/>
              <a:t>suk</a:t>
            </a:r>
            <a:r>
              <a:rPr lang="en-US" sz="2800" baseline="30000" dirty="0" err="1" smtClean="0"/>
              <a:t>D</a:t>
            </a:r>
            <a:r>
              <a:rPr lang="en-US" sz="2800" dirty="0" smtClean="0"/>
              <a:t> &lt; </a:t>
            </a:r>
            <a:r>
              <a:rPr lang="en-US" altLang="ja-JP" sz="2800" dirty="0" smtClean="0"/>
              <a:t> </a:t>
            </a:r>
            <a:r>
              <a:rPr lang="ja-JP" altLang="en-US" sz="2800" smtClean="0"/>
              <a:t>熟</a:t>
            </a:r>
            <a:r>
              <a:rPr lang="en-US" sz="2800" dirty="0" err="1" smtClean="0"/>
              <a:t>shú</a:t>
            </a:r>
            <a:r>
              <a:rPr lang="en-US" sz="2800" dirty="0" smtClean="0"/>
              <a:t> (LMC </a:t>
            </a:r>
            <a:r>
              <a:rPr lang="en-US" sz="2800" i="1" dirty="0" err="1" smtClean="0"/>
              <a:t>ʂɦiwk</a:t>
            </a:r>
            <a:r>
              <a:rPr lang="en-US" sz="2800" dirty="0" smtClean="0"/>
              <a:t>, EMC </a:t>
            </a:r>
            <a:r>
              <a:rPr lang="en-US" sz="2800" i="1" dirty="0" err="1" smtClean="0"/>
              <a:t>dʑuwk</a:t>
            </a:r>
            <a:r>
              <a:rPr lang="en-US" sz="2800" dirty="0" smtClean="0"/>
              <a:t>)</a:t>
            </a:r>
          </a:p>
          <a:p>
            <a:r>
              <a:rPr lang="en-US" sz="2800" dirty="0" smtClean="0"/>
              <a:t> </a:t>
            </a:r>
          </a:p>
          <a:p>
            <a:r>
              <a:rPr lang="en-US" sz="2800" b="1" dirty="0" smtClean="0"/>
              <a:t>Etyma showing *</a:t>
            </a:r>
            <a:r>
              <a:rPr lang="en-US" sz="2800" b="1" dirty="0" err="1" smtClean="0"/>
              <a:t>pʰ</a:t>
            </a:r>
            <a:r>
              <a:rPr lang="en-US" sz="2800" b="1" dirty="0" smtClean="0"/>
              <a:t>- or *v- for LMC </a:t>
            </a:r>
            <a:r>
              <a:rPr lang="en-US" sz="2800" b="1" dirty="0" err="1" smtClean="0"/>
              <a:t>labiolabial</a:t>
            </a:r>
            <a:r>
              <a:rPr lang="en-US" sz="2800" b="1" dirty="0" smtClean="0"/>
              <a:t> onsets:</a:t>
            </a:r>
          </a:p>
          <a:p>
            <a:endParaRPr lang="en-US" sz="2800" b="1" dirty="0" smtClean="0"/>
          </a:p>
          <a:p>
            <a:r>
              <a:rPr lang="en-US" sz="2800" dirty="0" smtClean="0"/>
              <a:t>‘husband’ *</a:t>
            </a:r>
            <a:r>
              <a:rPr lang="en-US" sz="2800" dirty="0" err="1" smtClean="0"/>
              <a:t>pʰuə</a:t>
            </a:r>
            <a:r>
              <a:rPr lang="en-US" sz="2800" baseline="30000" dirty="0" err="1" smtClean="0"/>
              <a:t>A</a:t>
            </a:r>
            <a:r>
              <a:rPr lang="en-US" sz="2800" dirty="0" smtClean="0"/>
              <a:t> &lt; </a:t>
            </a:r>
            <a:r>
              <a:rPr lang="en-US" sz="2800" dirty="0" err="1" smtClean="0"/>
              <a:t>夫</a:t>
            </a:r>
            <a:r>
              <a:rPr lang="en-US" sz="2800" i="1" dirty="0" err="1" smtClean="0"/>
              <a:t>fū</a:t>
            </a:r>
            <a:r>
              <a:rPr lang="en-US" sz="2800" dirty="0" smtClean="0"/>
              <a:t> (LMC </a:t>
            </a:r>
            <a:r>
              <a:rPr lang="en-US" sz="2800" i="1" dirty="0" err="1" smtClean="0"/>
              <a:t>fuə</a:t>
            </a:r>
            <a:r>
              <a:rPr lang="en-US" sz="2800" i="1" dirty="0" smtClean="0"/>
              <a:t>̆</a:t>
            </a:r>
            <a:r>
              <a:rPr lang="en-US" sz="2800" dirty="0" smtClean="0"/>
              <a:t>, EMC </a:t>
            </a:r>
            <a:r>
              <a:rPr lang="en-US" sz="2800" i="1" dirty="0" err="1" smtClean="0"/>
              <a:t>puə</a:t>
            </a:r>
            <a:r>
              <a:rPr lang="en-US" sz="2800" i="1" dirty="0" smtClean="0"/>
              <a:t>̆</a:t>
            </a:r>
            <a:r>
              <a:rPr lang="en-US" sz="2800" dirty="0" smtClean="0"/>
              <a:t>)</a:t>
            </a:r>
          </a:p>
          <a:p>
            <a:endParaRPr lang="en-US" sz="2800" dirty="0" smtClean="0"/>
          </a:p>
          <a:p>
            <a:r>
              <a:rPr lang="en-US" sz="2800" dirty="0" smtClean="0"/>
              <a:t>‘float’ *</a:t>
            </a:r>
            <a:r>
              <a:rPr lang="en-US" sz="2800" dirty="0" err="1" smtClean="0"/>
              <a:t>vuː</a:t>
            </a:r>
            <a:r>
              <a:rPr lang="en-US" sz="2800" baseline="30000" dirty="0" err="1" smtClean="0"/>
              <a:t>A</a:t>
            </a:r>
            <a:r>
              <a:rPr lang="en-US" sz="2800" dirty="0" smtClean="0"/>
              <a:t> &lt; </a:t>
            </a:r>
            <a:r>
              <a:rPr lang="en-US" sz="2800" dirty="0" err="1" smtClean="0"/>
              <a:t>浮</a:t>
            </a:r>
            <a:r>
              <a:rPr lang="en-US" sz="2800" i="1" dirty="0" err="1" smtClean="0"/>
              <a:t>fú</a:t>
            </a:r>
            <a:r>
              <a:rPr lang="en-US" sz="2800" dirty="0" smtClean="0"/>
              <a:t> (LMC </a:t>
            </a:r>
            <a:r>
              <a:rPr lang="en-US" sz="2800" dirty="0" err="1" smtClean="0"/>
              <a:t>fɦuw</a:t>
            </a:r>
            <a:r>
              <a:rPr lang="en-US" sz="2800" dirty="0" smtClean="0"/>
              <a:t>, EMC </a:t>
            </a:r>
            <a:r>
              <a:rPr lang="en-US" sz="2800" i="1" dirty="0" err="1" smtClean="0"/>
              <a:t>buw</a:t>
            </a:r>
            <a:r>
              <a:rPr lang="en-US" sz="2800" dirty="0" smtClean="0"/>
              <a:t>)</a:t>
            </a:r>
          </a:p>
        </p:txBody>
      </p:sp>
      <p:sp>
        <p:nvSpPr>
          <p:cNvPr id="40" name="Text Placeholder 105"/>
          <p:cNvSpPr>
            <a:spLocks noGrp="1"/>
          </p:cNvSpPr>
          <p:nvPr>
            <p:ph type="body" idx="1"/>
          </p:nvPr>
        </p:nvSpPr>
        <p:spPr>
          <a:xfrm>
            <a:off x="14706550" y="26211191"/>
            <a:ext cx="12006072" cy="932688"/>
          </a:xfr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spPr>
        <p:style>
          <a:lnRef idx="0">
            <a:schemeClr val="accent4"/>
          </a:lnRef>
          <a:fillRef idx="1002">
            <a:schemeClr val="lt2"/>
          </a:fillRef>
          <a:effectRef idx="3">
            <a:schemeClr val="accent4"/>
          </a:effectRef>
          <a:fontRef idx="minor">
            <a:schemeClr val="lt1"/>
          </a:fontRef>
        </p:style>
        <p:txBody>
          <a:bodyPr>
            <a:normAutofit/>
          </a:bodyPr>
          <a:lstStyle/>
          <a:p>
            <a:pPr algn="ctr"/>
            <a:r>
              <a:rPr lang="en-US" sz="3200" dirty="0" smtClean="0">
                <a:solidFill>
                  <a:schemeClr val="bg2"/>
                </a:solidFill>
              </a:rPr>
              <a:t>6. Speculated date of SWT migration</a:t>
            </a:r>
          </a:p>
        </p:txBody>
      </p:sp>
      <p:sp>
        <p:nvSpPr>
          <p:cNvPr id="41" name="TextBox 40"/>
          <p:cNvSpPr txBox="1"/>
          <p:nvPr/>
        </p:nvSpPr>
        <p:spPr>
          <a:xfrm>
            <a:off x="14730362" y="27746404"/>
            <a:ext cx="12001584" cy="3145454"/>
          </a:xfrm>
          <a:prstGeom prst="rect">
            <a:avLst/>
          </a:prstGeom>
          <a:noFill/>
        </p:spPr>
        <p:txBody>
          <a:bodyPr wrap="square" lIns="127994" tIns="63997" rIns="127994" bIns="63997" rtlCol="0">
            <a:spAutoFit/>
          </a:bodyPr>
          <a:lstStyle/>
          <a:p>
            <a:pPr algn="just"/>
            <a:r>
              <a:rPr lang="en-US" sz="2800" dirty="0" smtClean="0"/>
              <a:t>The layering of Chinese loanwords indicates that the SWT migration must have started sometime in </a:t>
            </a:r>
            <a:r>
              <a:rPr lang="en-US" sz="2800" b="1" dirty="0" smtClean="0"/>
              <a:t>the 8-9th century CE</a:t>
            </a:r>
            <a:r>
              <a:rPr lang="en-US" sz="2800" dirty="0" smtClean="0"/>
              <a:t>. LMC loanwords in PSWT indicate that it must have occurred after the EMC period around the 5th-7th centuries (</a:t>
            </a:r>
            <a:r>
              <a:rPr lang="en-US" sz="2800" dirty="0" err="1" smtClean="0"/>
              <a:t>Pulleyblank</a:t>
            </a:r>
            <a:r>
              <a:rPr lang="en-US" sz="2800" dirty="0" smtClean="0"/>
              <a:t> 1984; 1991; Ting 1993). However, in the 10th the Shan were already established in the </a:t>
            </a:r>
            <a:r>
              <a:rPr lang="en-US" sz="2800" dirty="0" err="1" smtClean="0"/>
              <a:t>Dehong</a:t>
            </a:r>
            <a:r>
              <a:rPr lang="en-US" sz="2800" dirty="0" smtClean="0"/>
              <a:t> area, Yunnan (</a:t>
            </a:r>
            <a:r>
              <a:rPr lang="en-US" sz="2800" dirty="0" err="1" smtClean="0"/>
              <a:t>Witthayasakphan</a:t>
            </a:r>
            <a:r>
              <a:rPr lang="en-US" sz="2800" dirty="0" smtClean="0"/>
              <a:t> 2001). Linguistic evidence thus lends support to earlier speculations that the Tai started to migrate into Southeast Asia in the latter half of the 1st millennium.</a:t>
            </a:r>
            <a:endParaRPr lang="en-US" sz="2800" dirty="0"/>
          </a:p>
        </p:txBody>
      </p:sp>
      <p:sp>
        <p:nvSpPr>
          <p:cNvPr id="44" name="TextBox 43"/>
          <p:cNvSpPr txBox="1"/>
          <p:nvPr/>
        </p:nvSpPr>
        <p:spPr>
          <a:xfrm>
            <a:off x="26327132" y="31783761"/>
            <a:ext cx="258553" cy="560131"/>
          </a:xfrm>
          <a:prstGeom prst="rect">
            <a:avLst/>
          </a:prstGeom>
          <a:noFill/>
        </p:spPr>
        <p:txBody>
          <a:bodyPr wrap="none" lIns="127994" tIns="63997" rIns="127994" bIns="63997" rtlCol="0">
            <a:spAutoFit/>
          </a:bodyPr>
          <a:lstStyle/>
          <a:p>
            <a:endParaRPr lang="th-TH" sz="2800" dirty="0"/>
          </a:p>
        </p:txBody>
      </p:sp>
      <p:sp>
        <p:nvSpPr>
          <p:cNvPr id="46" name="TextBox 45"/>
          <p:cNvSpPr txBox="1"/>
          <p:nvPr/>
        </p:nvSpPr>
        <p:spPr>
          <a:xfrm>
            <a:off x="26231881" y="31247935"/>
            <a:ext cx="258553" cy="513965"/>
          </a:xfrm>
          <a:prstGeom prst="rect">
            <a:avLst/>
          </a:prstGeom>
          <a:noFill/>
        </p:spPr>
        <p:txBody>
          <a:bodyPr wrap="none" lIns="127994" tIns="63997" rIns="127994" bIns="63997" rtlCol="0">
            <a:spAutoFit/>
          </a:bodyPr>
          <a:lstStyle/>
          <a:p>
            <a:endParaRPr lang="th-TH" sz="2500" dirty="0"/>
          </a:p>
        </p:txBody>
      </p:sp>
      <p:sp>
        <p:nvSpPr>
          <p:cNvPr id="47" name="Text Placeholder 107"/>
          <p:cNvSpPr>
            <a:spLocks noGrp="1"/>
          </p:cNvSpPr>
          <p:nvPr>
            <p:ph type="body" sz="quarter" idx="4294967295"/>
          </p:nvPr>
        </p:nvSpPr>
        <p:spPr>
          <a:xfrm>
            <a:off x="28946524" y="19816786"/>
            <a:ext cx="12668339" cy="932688"/>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spPr>
        <p:style>
          <a:lnRef idx="0">
            <a:schemeClr val="accent5"/>
          </a:lnRef>
          <a:fillRef idx="1002">
            <a:schemeClr val="lt2"/>
          </a:fillRef>
          <a:effectRef idx="3">
            <a:schemeClr val="accent5"/>
          </a:effectRef>
          <a:fontRef idx="minor">
            <a:schemeClr val="lt1"/>
          </a:fontRef>
        </p:style>
        <p:txBody>
          <a:bodyPr>
            <a:normAutofit/>
          </a:bodyPr>
          <a:lstStyle/>
          <a:p>
            <a:pPr algn="ctr">
              <a:buNone/>
            </a:pPr>
            <a:r>
              <a:rPr lang="en-US" sz="3200" b="1" dirty="0" smtClean="0">
                <a:solidFill>
                  <a:schemeClr val="bg2"/>
                </a:solidFill>
                <a:effectLst>
                  <a:outerShdw blurRad="38100" dist="38100" dir="2700000" algn="tl">
                    <a:srgbClr val="000000">
                      <a:alpha val="43137"/>
                    </a:srgbClr>
                  </a:outerShdw>
                </a:effectLst>
              </a:rPr>
              <a:t>7.References</a:t>
            </a:r>
            <a:endParaRPr lang="en-US" sz="3200" b="1" dirty="0">
              <a:solidFill>
                <a:schemeClr val="bg2"/>
              </a:solidFill>
              <a:effectLst>
                <a:outerShdw blurRad="38100" dist="38100" dir="2700000" algn="tl">
                  <a:srgbClr val="000000">
                    <a:alpha val="43137"/>
                  </a:srgbClr>
                </a:outerShdw>
              </a:effectLst>
            </a:endParaRPr>
          </a:p>
        </p:txBody>
      </p:sp>
      <p:sp>
        <p:nvSpPr>
          <p:cNvPr id="48" name="TextBox 47"/>
          <p:cNvSpPr txBox="1"/>
          <p:nvPr/>
        </p:nvSpPr>
        <p:spPr>
          <a:xfrm>
            <a:off x="28946524" y="21112062"/>
            <a:ext cx="12668339" cy="6777218"/>
          </a:xfrm>
          <a:prstGeom prst="rect">
            <a:avLst/>
          </a:prstGeom>
          <a:noFill/>
        </p:spPr>
        <p:txBody>
          <a:bodyPr wrap="square" lIns="127994" tIns="63997" rIns="127994" bIns="63997" rtlCol="0">
            <a:spAutoFit/>
          </a:bodyPr>
          <a:lstStyle/>
          <a:p>
            <a:r>
              <a:rPr lang="en-US" sz="2400" dirty="0" smtClean="0"/>
              <a:t>Diller, Anthony. 2000. The Tai language family and the Comparative Method. In S. </a:t>
            </a:r>
            <a:r>
              <a:rPr lang="en-US" sz="2400" dirty="0" err="1" smtClean="0"/>
              <a:t>Burusphat</a:t>
            </a:r>
            <a:r>
              <a:rPr lang="en-US" sz="2400" dirty="0" smtClean="0"/>
              <a:t> (Ed.), Proceedings : the International Conference on Tai Studies, July 29-31, 1998. (pp. 1-32). </a:t>
            </a:r>
            <a:r>
              <a:rPr lang="en-US" sz="2400" dirty="0" err="1" smtClean="0"/>
              <a:t>Nakhon</a:t>
            </a:r>
            <a:r>
              <a:rPr lang="en-US" sz="2400" dirty="0" smtClean="0"/>
              <a:t> </a:t>
            </a:r>
            <a:r>
              <a:rPr lang="en-US" sz="2400" dirty="0" err="1" smtClean="0"/>
              <a:t>Pathom</a:t>
            </a:r>
            <a:r>
              <a:rPr lang="en-US" sz="2400" dirty="0" smtClean="0"/>
              <a:t>: Institute of Language and Culture for Rural Development, </a:t>
            </a:r>
            <a:r>
              <a:rPr lang="en-US" sz="2400" dirty="0" err="1" smtClean="0"/>
              <a:t>Mahidol</a:t>
            </a:r>
            <a:r>
              <a:rPr lang="en-US" sz="2400" dirty="0" smtClean="0"/>
              <a:t> University.</a:t>
            </a:r>
          </a:p>
          <a:p>
            <a:r>
              <a:rPr lang="en-US" sz="2400" dirty="0" smtClean="0"/>
              <a:t>O’Connor, Richard. 1995. Agricultural change and ethnic succession in Southeast Asian states: A case for regional anthropology. </a:t>
            </a:r>
            <a:r>
              <a:rPr lang="en-US" sz="2400" i="1" dirty="0" smtClean="0"/>
              <a:t>Journal of Asian Studies</a:t>
            </a:r>
            <a:r>
              <a:rPr lang="en-US" sz="2400" dirty="0" smtClean="0"/>
              <a:t> 54.4: 968-96.</a:t>
            </a:r>
          </a:p>
          <a:p>
            <a:r>
              <a:rPr lang="en-US" sz="2400" dirty="0" err="1" smtClean="0"/>
              <a:t>Pittayaporn</a:t>
            </a:r>
            <a:r>
              <a:rPr lang="en-US" sz="2400" dirty="0" smtClean="0"/>
              <a:t>, </a:t>
            </a:r>
            <a:r>
              <a:rPr lang="en-US" sz="2400" dirty="0" err="1" smtClean="0"/>
              <a:t>Pittayawat</a:t>
            </a:r>
            <a:r>
              <a:rPr lang="en-US" sz="2400" dirty="0" smtClean="0"/>
              <a:t>. 2009. Proto-Southwestern Tai Revised: A new reconstruction. </a:t>
            </a:r>
            <a:r>
              <a:rPr lang="en-US" sz="2400" i="1" dirty="0" smtClean="0"/>
              <a:t>Journal of the Southeast Asian Linguistics Society</a:t>
            </a:r>
            <a:r>
              <a:rPr lang="en-US" sz="2400" dirty="0" smtClean="0"/>
              <a:t>, 2: 212-144.</a:t>
            </a:r>
          </a:p>
          <a:p>
            <a:r>
              <a:rPr lang="en-US" sz="2400" dirty="0" err="1" smtClean="0"/>
              <a:t>Pulleyblank</a:t>
            </a:r>
            <a:r>
              <a:rPr lang="en-US" sz="2400" dirty="0" smtClean="0"/>
              <a:t>, Edwin G. 1984. </a:t>
            </a:r>
            <a:r>
              <a:rPr lang="en-US" sz="2400" i="1" dirty="0" smtClean="0"/>
              <a:t>Middle Chinese: A study in historical phonology.</a:t>
            </a:r>
            <a:r>
              <a:rPr lang="en-US" sz="2400" dirty="0" smtClean="0"/>
              <a:t> Vancouver: University of British Columbia Press.</a:t>
            </a:r>
          </a:p>
          <a:p>
            <a:r>
              <a:rPr lang="en-US" sz="2400" dirty="0" err="1" smtClean="0"/>
              <a:t>Pulleyblank</a:t>
            </a:r>
            <a:r>
              <a:rPr lang="en-US" sz="2400" dirty="0" smtClean="0"/>
              <a:t>, Edwin G. 1991. </a:t>
            </a:r>
            <a:r>
              <a:rPr lang="en-US" sz="2400" i="1" dirty="0" smtClean="0"/>
              <a:t>Lexicon of reconstructed pronunciation in Early Middle Chinese, Late Middle Chinese, and Early Middle Chinese.</a:t>
            </a:r>
            <a:r>
              <a:rPr lang="en-US" sz="2400" dirty="0" smtClean="0"/>
              <a:t> Vancouver: University of British Columbia Press.</a:t>
            </a:r>
          </a:p>
          <a:p>
            <a:r>
              <a:rPr lang="en-US" sz="2400" dirty="0" err="1" smtClean="0"/>
              <a:t>Sagart</a:t>
            </a:r>
            <a:r>
              <a:rPr lang="en-US" sz="2400" dirty="0" smtClean="0"/>
              <a:t>, Laurent, and William, Baxter. 2011. Baxter-</a:t>
            </a:r>
            <a:r>
              <a:rPr lang="en-US" sz="2400" dirty="0" err="1" smtClean="0"/>
              <a:t>Sagart</a:t>
            </a:r>
            <a:r>
              <a:rPr lang="en-US" sz="2400" dirty="0" smtClean="0"/>
              <a:t> Old Chinese reconstruction, version of 20 February 2011. Online at http://crlao.ehess.fr/document.php?id=1217. Accessed September 13, 2011.</a:t>
            </a:r>
          </a:p>
          <a:p>
            <a:r>
              <a:rPr lang="en-US" sz="2400" dirty="0" smtClean="0"/>
              <a:t>Ting Pang-</a:t>
            </a:r>
            <a:r>
              <a:rPr lang="en-US" sz="2400" dirty="0" err="1" smtClean="0"/>
              <a:t>hsin</a:t>
            </a:r>
            <a:r>
              <a:rPr lang="en-US" sz="2400" dirty="0" smtClean="0"/>
              <a:t>. 1993. “</a:t>
            </a:r>
            <a:r>
              <a:rPr lang="en-US" sz="2400" dirty="0" err="1" smtClean="0"/>
              <a:t>Periodization</a:t>
            </a:r>
            <a:r>
              <a:rPr lang="en-US" sz="2400" dirty="0" smtClean="0"/>
              <a:t> of Chinese phonology.” Paper presented at the Second International Conference on Chinese Linguistics (ICCL-2), 23-25 June 1993, Paris, France.</a:t>
            </a:r>
          </a:p>
          <a:p>
            <a:r>
              <a:rPr lang="en-US" sz="2400" dirty="0" err="1" smtClean="0"/>
              <a:t>Witthayasakphan</a:t>
            </a:r>
            <a:r>
              <a:rPr lang="en-US" sz="2400" dirty="0" smtClean="0"/>
              <a:t>, </a:t>
            </a:r>
            <a:r>
              <a:rPr lang="en-US" sz="2400" dirty="0" err="1" smtClean="0"/>
              <a:t>Somphong</a:t>
            </a:r>
            <a:r>
              <a:rPr lang="en-US" sz="2400" dirty="0" smtClean="0"/>
              <a:t>. 2001. </a:t>
            </a:r>
            <a:r>
              <a:rPr lang="en-US" sz="2400" dirty="0" err="1" smtClean="0"/>
              <a:t>Prawattisat</a:t>
            </a:r>
            <a:r>
              <a:rPr lang="en-US" sz="2400" dirty="0" smtClean="0"/>
              <a:t> Thai </a:t>
            </a:r>
            <a:r>
              <a:rPr lang="en-US" sz="2400" dirty="0" err="1" smtClean="0"/>
              <a:t>Yai</a:t>
            </a:r>
            <a:r>
              <a:rPr lang="en-US" sz="2400" dirty="0" smtClean="0"/>
              <a:t> [Shan history]. Bangkok: Tai Social and Cultural History Project.</a:t>
            </a:r>
          </a:p>
        </p:txBody>
      </p:sp>
      <p:sp>
        <p:nvSpPr>
          <p:cNvPr id="50" name="Text Placeholder 90"/>
          <p:cNvSpPr>
            <a:spLocks noGrp="1"/>
          </p:cNvSpPr>
          <p:nvPr>
            <p:ph type="body" sz="quarter" idx="4294967295"/>
          </p:nvPr>
        </p:nvSpPr>
        <p:spPr>
          <a:xfrm>
            <a:off x="28946524" y="28103594"/>
            <a:ext cx="12715964" cy="932688"/>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a:scene3d>
            <a:camera prst="orthographicFront"/>
            <a:lightRig rig="threePt" dir="t"/>
          </a:scene3d>
          <a:sp3d>
            <a:bevelT/>
          </a:sp3d>
        </p:spPr>
        <p:style>
          <a:lnRef idx="0">
            <a:scrgbClr r="0" g="0" b="0"/>
          </a:lnRef>
          <a:fillRef idx="1002">
            <a:schemeClr val="lt2"/>
          </a:fillRef>
          <a:effectRef idx="0">
            <a:scrgbClr r="0" g="0" b="0"/>
          </a:effectRef>
          <a:fontRef idx="major"/>
        </p:style>
        <p:txBody>
          <a:bodyPr>
            <a:normAutofit fontScale="92500" lnSpcReduction="10000"/>
          </a:bodyPr>
          <a:lstStyle/>
          <a:p>
            <a:pPr algn="ctr">
              <a:buNone/>
            </a:pPr>
            <a:r>
              <a:rPr lang="en-US" sz="3900" b="1" dirty="0" smtClean="0">
                <a:solidFill>
                  <a:schemeClr val="bg2"/>
                </a:solidFill>
                <a:effectLst>
                  <a:outerShdw blurRad="38100" dist="38100" dir="2700000" algn="tl">
                    <a:srgbClr val="000000">
                      <a:alpha val="43137"/>
                    </a:srgbClr>
                  </a:outerShdw>
                </a:effectLst>
              </a:rPr>
              <a:t>Acknowledgment:</a:t>
            </a:r>
            <a:endParaRPr lang="th-TH" sz="3900" b="1" dirty="0">
              <a:solidFill>
                <a:schemeClr val="bg2"/>
              </a:solidFill>
              <a:effectLst>
                <a:outerShdw blurRad="38100" dist="38100" dir="2700000" algn="tl">
                  <a:srgbClr val="000000">
                    <a:alpha val="43137"/>
                  </a:srgbClr>
                </a:outerShdw>
              </a:effectLst>
            </a:endParaRPr>
          </a:p>
        </p:txBody>
      </p:sp>
      <p:sp>
        <p:nvSpPr>
          <p:cNvPr id="51" name="TextBox 50"/>
          <p:cNvSpPr txBox="1"/>
          <p:nvPr/>
        </p:nvSpPr>
        <p:spPr>
          <a:xfrm>
            <a:off x="29017962" y="29675230"/>
            <a:ext cx="12382587" cy="1114129"/>
          </a:xfrm>
          <a:prstGeom prst="rect">
            <a:avLst/>
          </a:prstGeom>
          <a:noFill/>
        </p:spPr>
        <p:txBody>
          <a:bodyPr wrap="square" lIns="127994" tIns="63997" rIns="127994" bIns="63997" rtlCol="0">
            <a:spAutoFit/>
          </a:bodyPr>
          <a:lstStyle/>
          <a:p>
            <a:r>
              <a:rPr lang="en-US" sz="3200" dirty="0" smtClean="0">
                <a:effectLst>
                  <a:outerShdw blurRad="38100" dist="38100" dir="2700000" algn="tl">
                    <a:srgbClr val="000000">
                      <a:alpha val="43137"/>
                    </a:srgbClr>
                  </a:outerShdw>
                </a:effectLst>
              </a:rPr>
              <a:t>Supported by the Center of Excellence Program in Language, Linguistics, and Literature (Chulalongkorn Centenary Academic Development Project)</a:t>
            </a:r>
          </a:p>
        </p:txBody>
      </p:sp>
      <p:sp>
        <p:nvSpPr>
          <p:cNvPr id="54" name="TextBox 53"/>
          <p:cNvSpPr txBox="1"/>
          <p:nvPr/>
        </p:nvSpPr>
        <p:spPr>
          <a:xfrm>
            <a:off x="2323963" y="1884794"/>
            <a:ext cx="38671771" cy="3376287"/>
          </a:xfrm>
          <a:prstGeom prst="rect">
            <a:avLst/>
          </a:prstGeom>
          <a:noFill/>
        </p:spPr>
        <p:txBody>
          <a:bodyPr wrap="square" lIns="127994" tIns="63997" rIns="127994" bIns="63997" rtlCol="0">
            <a:spAutoFit/>
          </a:bodyPr>
          <a:lstStyle/>
          <a:p>
            <a:pPr algn="ctr"/>
            <a:r>
              <a:rPr lang="en-US" sz="6200"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Pittayawat</a:t>
            </a:r>
            <a:r>
              <a:rPr lang="en-US" sz="6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US" sz="6200" b="1" dirty="0" err="1">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P</a:t>
            </a:r>
            <a:r>
              <a:rPr lang="en-US" sz="6200" b="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ittayaporn</a:t>
            </a:r>
            <a:endParaRPr lang="en-US" sz="6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lgn="ctr"/>
            <a:r>
              <a:rPr lang="en-US" sz="6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Department of Linguistics</a:t>
            </a:r>
          </a:p>
          <a:p>
            <a:pPr algn="ctr"/>
            <a:r>
              <a:rPr lang="en-US" sz="6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Chulalongkorn University (Pittayawat.P@chula.ac.th)</a:t>
            </a:r>
          </a:p>
          <a:p>
            <a:pPr algn="ctr"/>
            <a:endParaRPr lang="th-TH" sz="2500" dirty="0"/>
          </a:p>
        </p:txBody>
      </p:sp>
      <p:sp>
        <p:nvSpPr>
          <p:cNvPr id="49" name="TextBox 48"/>
          <p:cNvSpPr txBox="1"/>
          <p:nvPr/>
        </p:nvSpPr>
        <p:spPr>
          <a:xfrm>
            <a:off x="2157274" y="19531034"/>
            <a:ext cx="12073022" cy="3148063"/>
          </a:xfrm>
          <a:prstGeom prst="rect">
            <a:avLst/>
          </a:prstGeom>
          <a:noFill/>
        </p:spPr>
        <p:style>
          <a:lnRef idx="0">
            <a:schemeClr val="accent4"/>
          </a:lnRef>
          <a:fillRef idx="1002">
            <a:schemeClr val="lt2"/>
          </a:fillRef>
          <a:effectRef idx="3">
            <a:schemeClr val="accent4"/>
          </a:effectRef>
          <a:fontRef idx="minor">
            <a:schemeClr val="lt1"/>
          </a:fontRef>
        </p:style>
        <p:txBody>
          <a:bodyPr wrap="square" lIns="65289" tIns="65289" rIns="65289" bIns="65289" rtlCol="0" anchor="ctr" anchorCtr="0">
            <a:spAutoFit/>
          </a:bodyPr>
          <a:lstStyle/>
          <a:p>
            <a:r>
              <a:rPr lang="en-US" sz="2800" dirty="0" smtClean="0">
                <a:solidFill>
                  <a:schemeClr val="tx1"/>
                </a:solidFill>
              </a:rPr>
              <a:t>Lexical data from 28 languages from </a:t>
            </a:r>
            <a:r>
              <a:rPr lang="en-US" sz="2800" dirty="0" err="1" smtClean="0">
                <a:solidFill>
                  <a:schemeClr val="tx1"/>
                </a:solidFill>
              </a:rPr>
              <a:t>Gedney’s</a:t>
            </a:r>
            <a:r>
              <a:rPr lang="en-US" sz="2800" dirty="0" smtClean="0">
                <a:solidFill>
                  <a:schemeClr val="tx1"/>
                </a:solidFill>
              </a:rPr>
              <a:t> Comparative Tai Source Book (</a:t>
            </a:r>
            <a:r>
              <a:rPr lang="en-US" sz="2800" dirty="0" err="1" smtClean="0">
                <a:solidFill>
                  <a:schemeClr val="tx1"/>
                </a:solidFill>
              </a:rPr>
              <a:t>Hudak</a:t>
            </a:r>
            <a:r>
              <a:rPr lang="en-US" sz="2800" dirty="0" smtClean="0">
                <a:solidFill>
                  <a:schemeClr val="tx1"/>
                </a:solidFill>
              </a:rPr>
              <a:t> 2008), the author’s field note and other published wordlists and dictionaries were systematically compared. Chinese loanwords were identified from among </a:t>
            </a:r>
            <a:r>
              <a:rPr lang="en-US" sz="2800" dirty="0" err="1" smtClean="0">
                <a:solidFill>
                  <a:schemeClr val="tx1"/>
                </a:solidFill>
              </a:rPr>
              <a:t>reconstructible</a:t>
            </a:r>
            <a:r>
              <a:rPr lang="en-US" sz="2800" dirty="0" smtClean="0">
                <a:solidFill>
                  <a:schemeClr val="tx1"/>
                </a:solidFill>
              </a:rPr>
              <a:t> etyma of Proto-SWT, the hypothetical ancestral language of SWT (</a:t>
            </a:r>
            <a:r>
              <a:rPr lang="en-US" sz="2800" dirty="0" err="1" smtClean="0">
                <a:solidFill>
                  <a:schemeClr val="tx1"/>
                </a:solidFill>
              </a:rPr>
              <a:t>Pittayaporn</a:t>
            </a:r>
            <a:r>
              <a:rPr lang="en-US" sz="2800" dirty="0" smtClean="0">
                <a:solidFill>
                  <a:schemeClr val="tx1"/>
                </a:solidFill>
              </a:rPr>
              <a:t> 2009). These loanwords were classified according to the stage of Chinese during which they were borrowed. The date of the latest layer of Chinese loanwords was as evidence for the SWT migration into SEA.</a:t>
            </a:r>
            <a:endParaRPr lang="en-US" sz="2800" dirty="0">
              <a:solidFill>
                <a:schemeClr val="tx1"/>
              </a:solidFill>
            </a:endParaRPr>
          </a:p>
        </p:txBody>
      </p:sp>
      <p:sp>
        <p:nvSpPr>
          <p:cNvPr id="52" name="TextBox 51"/>
          <p:cNvSpPr txBox="1"/>
          <p:nvPr/>
        </p:nvSpPr>
        <p:spPr>
          <a:xfrm>
            <a:off x="2157274" y="18500124"/>
            <a:ext cx="11858708" cy="624296"/>
          </a:xfrm>
          <a:prstGeom prst="rect">
            <a:avLst/>
          </a:prstGeom>
          <a:noFill/>
        </p:spPr>
        <p:style>
          <a:lnRef idx="0">
            <a:schemeClr val="accent4"/>
          </a:lnRef>
          <a:fillRef idx="1002">
            <a:schemeClr val="lt2"/>
          </a:fillRef>
          <a:effectRef idx="3">
            <a:schemeClr val="accent4"/>
          </a:effectRef>
          <a:fontRef idx="minor">
            <a:schemeClr val="lt1"/>
          </a:fontRef>
        </p:style>
        <p:txBody>
          <a:bodyPr wrap="square" lIns="65289" tIns="65289" rIns="65289" bIns="65289" rtlCol="0" anchor="ctr" anchorCtr="0">
            <a:spAutoFit/>
          </a:bodyPr>
          <a:lstStyle/>
          <a:p>
            <a:pPr marL="1175163" indent="-1175163" algn="ctr">
              <a:spcBef>
                <a:spcPct val="20000"/>
              </a:spcBef>
            </a:pPr>
            <a:r>
              <a:rPr lang="en-US" sz="3200" b="1" dirty="0" smtClean="0">
                <a:solidFill>
                  <a:schemeClr val="bg2"/>
                </a:solidFill>
              </a:rPr>
              <a:t>2.Data &amp;Methods</a:t>
            </a:r>
            <a:endParaRPr lang="th-TH" sz="3200" b="1" dirty="0" smtClean="0">
              <a:solidFill>
                <a:schemeClr val="bg2"/>
              </a:solidFill>
            </a:endParaRPr>
          </a:p>
        </p:txBody>
      </p:sp>
      <p:sp>
        <p:nvSpPr>
          <p:cNvPr id="53" name="TextBox 52"/>
          <p:cNvSpPr txBox="1"/>
          <p:nvPr/>
        </p:nvSpPr>
        <p:spPr>
          <a:xfrm>
            <a:off x="2014398" y="23031496"/>
            <a:ext cx="12144460" cy="624296"/>
          </a:xfrm>
          <a:prstGeom prst="rect">
            <a:avLst/>
          </a:prstGeom>
          <a:noFill/>
        </p:spPr>
        <p:style>
          <a:lnRef idx="0">
            <a:schemeClr val="accent4"/>
          </a:lnRef>
          <a:fillRef idx="1002">
            <a:schemeClr val="lt2"/>
          </a:fillRef>
          <a:effectRef idx="3">
            <a:schemeClr val="accent4"/>
          </a:effectRef>
          <a:fontRef idx="minor">
            <a:schemeClr val="lt1"/>
          </a:fontRef>
        </p:style>
        <p:txBody>
          <a:bodyPr wrap="square" lIns="65289" tIns="65289" rIns="65289" bIns="65289" rtlCol="0" anchor="ctr" anchorCtr="0">
            <a:spAutoFit/>
          </a:bodyPr>
          <a:lstStyle/>
          <a:p>
            <a:pPr algn="ctr"/>
            <a:r>
              <a:rPr lang="en-US" sz="3200" b="1" dirty="0" smtClean="0">
                <a:solidFill>
                  <a:schemeClr val="bg2"/>
                </a:solidFill>
              </a:rPr>
              <a:t>3. Pre-Middle Chinese loanwords</a:t>
            </a:r>
          </a:p>
        </p:txBody>
      </p:sp>
      <p:sp>
        <p:nvSpPr>
          <p:cNvPr id="57" name="TextBox 56"/>
          <p:cNvSpPr txBox="1"/>
          <p:nvPr/>
        </p:nvSpPr>
        <p:spPr>
          <a:xfrm>
            <a:off x="14658924" y="15887696"/>
            <a:ext cx="12073022" cy="624296"/>
          </a:xfrm>
          <a:prstGeom prst="rect">
            <a:avLst/>
          </a:prstGeom>
          <a:noFill/>
        </p:spPr>
        <p:style>
          <a:lnRef idx="0">
            <a:schemeClr val="accent4"/>
          </a:lnRef>
          <a:fillRef idx="1002">
            <a:schemeClr val="lt2"/>
          </a:fillRef>
          <a:effectRef idx="3">
            <a:schemeClr val="accent4"/>
          </a:effectRef>
          <a:fontRef idx="minor">
            <a:schemeClr val="lt1"/>
          </a:fontRef>
        </p:style>
        <p:txBody>
          <a:bodyPr wrap="square" lIns="65289" tIns="65289" rIns="65289" bIns="65289" rtlCol="0" anchor="ctr" anchorCtr="0">
            <a:spAutoFit/>
          </a:bodyPr>
          <a:lstStyle/>
          <a:p>
            <a:pPr marL="1644940" indent="-1644940" algn="ctr">
              <a:spcBef>
                <a:spcPct val="20000"/>
              </a:spcBef>
            </a:pPr>
            <a:r>
              <a:rPr lang="en-US" sz="3200" b="1" dirty="0" smtClean="0">
                <a:solidFill>
                  <a:schemeClr val="bg2"/>
                </a:solidFill>
              </a:rPr>
              <a:t>5. Late Middle Chinese loanwords</a:t>
            </a:r>
            <a:endParaRPr lang="en-US" sz="3200" b="1" dirty="0">
              <a:solidFill>
                <a:schemeClr val="bg2"/>
              </a:solidFill>
            </a:endParaRPr>
          </a:p>
        </p:txBody>
      </p:sp>
      <p:sp>
        <p:nvSpPr>
          <p:cNvPr id="58" name="TextBox 57"/>
          <p:cNvSpPr txBox="1"/>
          <p:nvPr/>
        </p:nvSpPr>
        <p:spPr>
          <a:xfrm>
            <a:off x="2014398" y="5314872"/>
            <a:ext cx="11858708" cy="624296"/>
          </a:xfrm>
          <a:prstGeom prst="rect">
            <a:avLst/>
          </a:prstGeom>
          <a:noFill/>
        </p:spPr>
        <p:style>
          <a:lnRef idx="0">
            <a:schemeClr val="accent4"/>
          </a:lnRef>
          <a:fillRef idx="1002">
            <a:schemeClr val="lt2"/>
          </a:fillRef>
          <a:effectRef idx="3">
            <a:schemeClr val="accent4"/>
          </a:effectRef>
          <a:fontRef idx="minor">
            <a:schemeClr val="lt1"/>
          </a:fontRef>
        </p:style>
        <p:txBody>
          <a:bodyPr wrap="square" lIns="65289" tIns="65289" rIns="65289" bIns="65289" rtlCol="0" anchor="ctr" anchorCtr="0">
            <a:spAutoFit/>
          </a:bodyPr>
          <a:lstStyle/>
          <a:p>
            <a:pPr algn="ctr"/>
            <a:r>
              <a:rPr lang="en-US" sz="3200" b="1" dirty="0" smtClean="0">
                <a:solidFill>
                  <a:schemeClr val="bg2"/>
                </a:solidFill>
              </a:rPr>
              <a:t>1. Introduction</a:t>
            </a:r>
          </a:p>
        </p:txBody>
      </p:sp>
      <p:sp>
        <p:nvSpPr>
          <p:cNvPr id="59" name="TextBox 58"/>
          <p:cNvSpPr txBox="1"/>
          <p:nvPr/>
        </p:nvSpPr>
        <p:spPr>
          <a:xfrm>
            <a:off x="14658924" y="5356662"/>
            <a:ext cx="12001584" cy="1141360"/>
          </a:xfrm>
          <a:prstGeom prst="rect">
            <a:avLst/>
          </a:prstGeom>
          <a:noFill/>
        </p:spPr>
        <p:style>
          <a:lnRef idx="0">
            <a:schemeClr val="accent4"/>
          </a:lnRef>
          <a:fillRef idx="1002">
            <a:schemeClr val="lt2"/>
          </a:fillRef>
          <a:effectRef idx="3">
            <a:schemeClr val="accent4"/>
          </a:effectRef>
          <a:fontRef idx="minor">
            <a:schemeClr val="lt1"/>
          </a:fontRef>
        </p:style>
        <p:txBody>
          <a:bodyPr wrap="square" lIns="65289" tIns="65289" rIns="65289" bIns="65289" rtlCol="0" anchor="ctr" anchorCtr="0">
            <a:spAutoFit/>
          </a:bodyPr>
          <a:lstStyle/>
          <a:p>
            <a:pPr marL="1644940" indent="-1644940" algn="ctr">
              <a:spcBef>
                <a:spcPct val="20000"/>
              </a:spcBef>
            </a:pPr>
            <a:r>
              <a:rPr lang="en-US" sz="3200" b="1" dirty="0" smtClean="0">
                <a:solidFill>
                  <a:schemeClr val="bg2"/>
                </a:solidFill>
                <a:effectLst>
                  <a:outerShdw blurRad="38100" dist="38100" dir="2700000" algn="tl">
                    <a:srgbClr val="000000">
                      <a:alpha val="43137"/>
                    </a:srgbClr>
                  </a:outerShdw>
                </a:effectLst>
              </a:rPr>
              <a:t>4. Early Middle Chinese loanwords</a:t>
            </a:r>
          </a:p>
          <a:p>
            <a:pPr marL="1644940" indent="-1644940" algn="ctr">
              <a:spcBef>
                <a:spcPct val="20000"/>
              </a:spcBef>
            </a:pPr>
            <a:endParaRPr lang="en-US" sz="2800" b="1" dirty="0">
              <a:solidFill>
                <a:schemeClr val="bg2"/>
              </a:solidFill>
            </a:endParaRPr>
          </a:p>
        </p:txBody>
      </p:sp>
      <p:sp>
        <p:nvSpPr>
          <p:cNvPr id="60" name="Rectangle 59"/>
          <p:cNvSpPr/>
          <p:nvPr/>
        </p:nvSpPr>
        <p:spPr>
          <a:xfrm>
            <a:off x="2228712" y="10958474"/>
            <a:ext cx="5429288" cy="1200329"/>
          </a:xfrm>
          <a:prstGeom prst="rect">
            <a:avLst/>
          </a:prstGeom>
        </p:spPr>
        <p:txBody>
          <a:bodyPr wrap="square">
            <a:spAutoFit/>
          </a:bodyPr>
          <a:lstStyle/>
          <a:p>
            <a:r>
              <a:rPr lang="en-US" sz="2400" b="1" dirty="0" smtClean="0"/>
              <a:t>Figure1 Distribution of Tai languages </a:t>
            </a:r>
          </a:p>
          <a:p>
            <a:r>
              <a:rPr lang="en-US" sz="2400" b="1" dirty="0" smtClean="0"/>
              <a:t>in Southeast Asia (Encyclopedia Britannica, Inc.)</a:t>
            </a:r>
            <a:endParaRPr lang="th-TH" sz="2400" b="1" dirty="0"/>
          </a:p>
        </p:txBody>
      </p:sp>
      <p:sp>
        <p:nvSpPr>
          <p:cNvPr id="61" name="TextBox 60"/>
          <p:cNvSpPr txBox="1"/>
          <p:nvPr/>
        </p:nvSpPr>
        <p:spPr>
          <a:xfrm>
            <a:off x="28875086" y="18745216"/>
            <a:ext cx="12644526" cy="944383"/>
          </a:xfrm>
          <a:prstGeom prst="rect">
            <a:avLst/>
          </a:prstGeom>
          <a:noFill/>
        </p:spPr>
        <p:style>
          <a:lnRef idx="0">
            <a:schemeClr val="accent4"/>
          </a:lnRef>
          <a:fillRef idx="1002">
            <a:schemeClr val="lt2"/>
          </a:fillRef>
          <a:effectRef idx="3">
            <a:schemeClr val="accent4"/>
          </a:effectRef>
          <a:fontRef idx="minor">
            <a:schemeClr val="lt1"/>
          </a:fontRef>
        </p:style>
        <p:txBody>
          <a:bodyPr wrap="square" lIns="65289" tIns="65289" rIns="65289" bIns="65289" rtlCol="0" anchor="ctr" anchorCtr="0">
            <a:spAutoFit/>
          </a:bodyPr>
          <a:lstStyle/>
          <a:p>
            <a:pPr marL="1175163" indent="-1175163" algn="ctr">
              <a:spcBef>
                <a:spcPct val="20000"/>
              </a:spcBef>
            </a:pPr>
            <a:r>
              <a:rPr lang="en-US" sz="2400" b="1" dirty="0" smtClean="0">
                <a:solidFill>
                  <a:schemeClr val="tx1"/>
                </a:solidFill>
              </a:rPr>
              <a:t>Figure 2: Layers of Chinese loanwords in PSWT</a:t>
            </a:r>
          </a:p>
          <a:p>
            <a:pPr marL="1175163" indent="-1175163" algn="ctr">
              <a:spcBef>
                <a:spcPct val="20000"/>
              </a:spcBef>
            </a:pPr>
            <a:endParaRPr lang="th-TH" sz="2400" b="1"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a:spPr>
      <a:bodyPr wrap="square" lIns="65289" tIns="65289" rIns="65289" bIns="65289" anchor="ctr" anchorCtr="0">
        <a:spAutoFit/>
      </a:bodyPr>
      <a:lstStyle>
        <a:defPPr marL="1175163" indent="-1175163" algn="ctr">
          <a:spcBef>
            <a:spcPct val="20000"/>
          </a:spcBef>
          <a:defRPr sz="2800" b="1" dirty="0" smtClean="0">
            <a:solidFill>
              <a:schemeClr val="bg2"/>
            </a:solidFill>
          </a:defRPr>
        </a:defPPr>
      </a:lstStyle>
      <a:style>
        <a:lnRef idx="0">
          <a:schemeClr val="accent4"/>
        </a:lnRef>
        <a:fillRef idx="1002">
          <a:schemeClr val="lt2"/>
        </a:fillRef>
        <a:effectRef idx="3">
          <a:schemeClr val="accent4"/>
        </a:effectRef>
        <a:fontRef idx="minor">
          <a:schemeClr val="lt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844</Words>
  <Application>Microsoft Office PowerPoint</Application>
  <PresentationFormat>Custom</PresentationFormat>
  <Paragraphs>111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Pittayawat</cp:lastModifiedBy>
  <cp:revision>24</cp:revision>
  <dcterms:created xsi:type="dcterms:W3CDTF">2011-09-16T03:22:34Z</dcterms:created>
  <dcterms:modified xsi:type="dcterms:W3CDTF">2011-10-17T07:58:17Z</dcterms:modified>
</cp:coreProperties>
</file>